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29"/>
  </p:notesMasterIdLst>
  <p:sldIdLst>
    <p:sldId id="4192" r:id="rId2"/>
    <p:sldId id="4198" r:id="rId3"/>
    <p:sldId id="4232" r:id="rId4"/>
    <p:sldId id="4230" r:id="rId5"/>
    <p:sldId id="4229" r:id="rId6"/>
    <p:sldId id="4231" r:id="rId7"/>
    <p:sldId id="4233" r:id="rId8"/>
    <p:sldId id="4215" r:id="rId9"/>
    <p:sldId id="4216" r:id="rId10"/>
    <p:sldId id="4218" r:id="rId11"/>
    <p:sldId id="4200" r:id="rId12"/>
    <p:sldId id="4214" r:id="rId13"/>
    <p:sldId id="4209" r:id="rId14"/>
    <p:sldId id="4210" r:id="rId15"/>
    <p:sldId id="4211" r:id="rId16"/>
    <p:sldId id="4227" r:id="rId17"/>
    <p:sldId id="4226" r:id="rId18"/>
    <p:sldId id="4212" r:id="rId19"/>
    <p:sldId id="4219" r:id="rId20"/>
    <p:sldId id="4213" r:id="rId21"/>
    <p:sldId id="4203" r:id="rId22"/>
    <p:sldId id="4220" r:id="rId23"/>
    <p:sldId id="4221" r:id="rId24"/>
    <p:sldId id="4223" r:id="rId25"/>
    <p:sldId id="4224" r:id="rId26"/>
    <p:sldId id="4225" r:id="rId27"/>
    <p:sldId id="420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" id="{034B0B4A-A529-6E42-B287-18AA63B3BB8E}">
          <p14:sldIdLst>
            <p14:sldId id="4192"/>
            <p14:sldId id="4198"/>
            <p14:sldId id="4232"/>
            <p14:sldId id="4230"/>
            <p14:sldId id="4229"/>
            <p14:sldId id="4231"/>
            <p14:sldId id="4233"/>
            <p14:sldId id="4215"/>
            <p14:sldId id="4216"/>
            <p14:sldId id="4218"/>
            <p14:sldId id="4200"/>
            <p14:sldId id="4214"/>
            <p14:sldId id="4209"/>
            <p14:sldId id="4210"/>
            <p14:sldId id="4211"/>
            <p14:sldId id="4227"/>
            <p14:sldId id="4226"/>
            <p14:sldId id="4212"/>
            <p14:sldId id="4219"/>
            <p14:sldId id="4213"/>
            <p14:sldId id="4203"/>
            <p14:sldId id="4220"/>
            <p14:sldId id="4221"/>
            <p14:sldId id="4223"/>
            <p14:sldId id="4224"/>
            <p14:sldId id="4225"/>
            <p14:sldId id="4204"/>
          </p14:sldIdLst>
        </p14:section>
      </p14:sectionLst>
    </p:ext>
    <p:ext uri="{EFAFB233-063F-42B5-8137-9DF3F51BA10A}">
      <p15:sldGuideLst xmlns:p15="http://schemas.microsoft.com/office/powerpoint/2012/main">
        <p15:guide id="2" pos="3816" userDrawn="1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9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DD0"/>
    <a:srgbClr val="011C32"/>
    <a:srgbClr val="7C8EA0"/>
    <a:srgbClr val="02143C"/>
    <a:srgbClr val="E8EEFF"/>
    <a:srgbClr val="021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39"/>
    <p:restoredTop sz="86531"/>
  </p:normalViewPr>
  <p:slideViewPr>
    <p:cSldViewPr snapToGrid="0" showGuides="1">
      <p:cViewPr varScale="1">
        <p:scale>
          <a:sx n="110" d="100"/>
          <a:sy n="110" d="100"/>
        </p:scale>
        <p:origin x="1368" y="176"/>
      </p:cViewPr>
      <p:guideLst>
        <p:guide pos="3816"/>
        <p:guide orient="horz" pos="2160"/>
        <p:guide orient="horz" pos="29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tiff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F7F9A-864F-DE44-AF07-EDC0CAC90137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053EA-6907-8F47-ACA5-08DBFA1C3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02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46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54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813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9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23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42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372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2343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59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2895" y="1804415"/>
            <a:ext cx="6477000" cy="926593"/>
          </a:xfrm>
        </p:spPr>
        <p:txBody>
          <a:bodyPr lIns="0" tIns="0" rIns="0" bIns="0" anchor="b">
            <a:normAutofit/>
          </a:bodyPr>
          <a:lstStyle>
            <a:lvl1pPr algn="l"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2895" y="3718560"/>
            <a:ext cx="5268686" cy="55273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2000" b="0" spc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presenter or author names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2ED528D-5375-6147-9677-05F4F59A3A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895" y="2790226"/>
            <a:ext cx="6014120" cy="54896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400" b="0" i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03A6FD-C173-A64C-B254-829092777B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C12122B-590E-9045-872C-38970E3FF20E}"/>
              </a:ext>
            </a:extLst>
          </p:cNvPr>
          <p:cNvSpPr txBox="1"/>
          <p:nvPr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9E46B321-F521-14A6-E951-95E996DCCC4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878824" y="6540370"/>
            <a:ext cx="2820445" cy="174373"/>
          </a:xfrm>
        </p:spPr>
        <p:txBody>
          <a:bodyPr lIns="0" rIns="0">
            <a:noAutofit/>
          </a:bodyPr>
          <a:lstStyle>
            <a:lvl1pPr marL="0" indent="0" algn="r">
              <a:buFontTx/>
              <a:buNone/>
              <a:defRPr lang="en-US" sz="800" b="1" i="0" kern="1200" spc="300" baseline="0" dirty="0" smtClean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D3931-9672-6FB0-B5BB-E89583E1B803}"/>
              </a:ext>
            </a:extLst>
          </p:cNvPr>
          <p:cNvSpPr txBox="1"/>
          <p:nvPr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0AE077-678A-92E6-6FCF-495EE51859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42D4F8-A71D-6829-77CA-B4326EA3C4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E759E8D-369C-956A-8160-6D9E9C7E1F6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2895" y="4393310"/>
            <a:ext cx="4819650" cy="446913"/>
          </a:xfrm>
        </p:spPr>
        <p:txBody>
          <a:bodyPr lIns="0" rIns="0">
            <a:normAutofit/>
          </a:bodyPr>
          <a:lstStyle>
            <a:lvl1pPr marL="11113" indent="0">
              <a:buFontTx/>
              <a:buNone/>
              <a:tabLst/>
              <a:defRPr sz="1400" b="0" i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program/organization name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05E1BDC2-9B14-F40F-94CC-BC96CE5E56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2895" y="4888992"/>
            <a:ext cx="4452257" cy="474944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100" b="0" i="0" spc="50" baseline="0">
                <a:solidFill>
                  <a:schemeClr val="tx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 or additional content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97AEFF-2856-3FE4-545F-3343807312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0DC417-E8B8-286D-9BB6-443663A01AFA}"/>
              </a:ext>
            </a:extLst>
          </p:cNvPr>
          <p:cNvSpPr txBox="1"/>
          <p:nvPr userDrawn="1"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329887-7359-65E1-87D8-25FB87ECBF43}"/>
              </a:ext>
            </a:extLst>
          </p:cNvPr>
          <p:cNvSpPr txBox="1"/>
          <p:nvPr userDrawn="1"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815296-DB72-5CF9-C074-E3EFBFC131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1EB052-AC4E-78FB-DF03-92CD6D78472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A47EBFF-C97D-2ED7-9E00-C685343679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895" y="0"/>
            <a:ext cx="5753100" cy="228600"/>
          </a:xfrm>
        </p:spPr>
        <p:txBody>
          <a:bodyPr anchor="ctr">
            <a:noAutofit/>
          </a:bodyPr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None/>
              <a:defRPr sz="900" cap="all" spc="50" baseline="0">
                <a:solidFill>
                  <a:schemeClr val="tx1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20116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38404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56692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74980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r>
              <a:rPr lang="en-US" dirty="0"/>
              <a:t>CLICK TO EDIT CONTROL MARKING//CATEGORY</a:t>
            </a:r>
          </a:p>
        </p:txBody>
      </p:sp>
    </p:spTree>
    <p:extLst>
      <p:ext uri="{BB962C8B-B14F-4D97-AF65-F5344CB8AC3E}">
        <p14:creationId xmlns:p14="http://schemas.microsoft.com/office/powerpoint/2010/main" val="143110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Slide_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2895" y="1804415"/>
            <a:ext cx="6477000" cy="926593"/>
          </a:xfrm>
        </p:spPr>
        <p:txBody>
          <a:bodyPr lIns="0" tIns="0" rIns="0" bIns="0" anchor="b">
            <a:normAutofit/>
          </a:bodyPr>
          <a:lstStyle>
            <a:lvl1pPr algn="l"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2895" y="3718560"/>
            <a:ext cx="5268686" cy="55273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2000" b="0" spc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presenter or author names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2ED528D-5375-6147-9677-05F4F59A3A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895" y="2790226"/>
            <a:ext cx="6014120" cy="54896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400" b="0" i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03A6FD-C173-A64C-B254-829092777B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C12122B-590E-9045-872C-38970E3FF20E}"/>
              </a:ext>
            </a:extLst>
          </p:cNvPr>
          <p:cNvSpPr txBox="1"/>
          <p:nvPr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9E46B321-F521-14A6-E951-95E996DCCC4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878824" y="6540370"/>
            <a:ext cx="2820445" cy="174373"/>
          </a:xfrm>
        </p:spPr>
        <p:txBody>
          <a:bodyPr lIns="0" rIns="0">
            <a:noAutofit/>
          </a:bodyPr>
          <a:lstStyle>
            <a:lvl1pPr marL="0" indent="0" algn="r">
              <a:buFontTx/>
              <a:buNone/>
              <a:defRPr lang="en-US" sz="800" b="1" i="0" kern="1200" spc="300" baseline="0" dirty="0" smtClean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D3931-9672-6FB0-B5BB-E89583E1B803}"/>
              </a:ext>
            </a:extLst>
          </p:cNvPr>
          <p:cNvSpPr txBox="1"/>
          <p:nvPr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0AE077-678A-92E6-6FCF-495EE51859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42D4F8-A71D-6829-77CA-B4326EA3C4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E759E8D-369C-956A-8160-6D9E9C7E1F6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2895" y="4393310"/>
            <a:ext cx="4819650" cy="446913"/>
          </a:xfrm>
        </p:spPr>
        <p:txBody>
          <a:bodyPr lIns="0" rIns="0">
            <a:normAutofit/>
          </a:bodyPr>
          <a:lstStyle>
            <a:lvl1pPr marL="11113" indent="0">
              <a:buFontTx/>
              <a:buNone/>
              <a:tabLst/>
              <a:defRPr sz="1400" b="0" i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program/organization name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05E1BDC2-9B14-F40F-94CC-BC96CE5E56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2895" y="4888992"/>
            <a:ext cx="4452257" cy="474944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100" b="0" i="0" spc="50" baseline="0">
                <a:solidFill>
                  <a:schemeClr val="tx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 or additional content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97AEFF-2856-3FE4-545F-3343807312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0DC417-E8B8-286D-9BB6-443663A01AFA}"/>
              </a:ext>
            </a:extLst>
          </p:cNvPr>
          <p:cNvSpPr txBox="1"/>
          <p:nvPr userDrawn="1"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329887-7359-65E1-87D8-25FB87ECBF43}"/>
              </a:ext>
            </a:extLst>
          </p:cNvPr>
          <p:cNvSpPr txBox="1"/>
          <p:nvPr userDrawn="1"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815296-DB72-5CF9-C074-E3EFBFC131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1EB052-AC4E-78FB-DF03-92CD6D78472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D8068C1-323F-572A-96F9-3C07CF172E93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677150" y="1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6ECFC8AD-FDE1-C946-6F19-1D200A5C7EB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424422" y="1728217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086AE18A-883A-AF55-B395-94D7303F8A07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5144262" y="3456433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1" name="Picture Placeholder 16">
            <a:extLst>
              <a:ext uri="{FF2B5EF4-FFF2-40B4-BE49-F238E27FC236}">
                <a16:creationId xmlns:a16="http://schemas.microsoft.com/office/drawing/2014/main" id="{403128C2-8DFF-BDBA-C323-B9EE2FD9A542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3900678" y="5175505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8C0D6C5F-2EE1-E366-3882-F2CA4D85B8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895" y="0"/>
            <a:ext cx="5753100" cy="228600"/>
          </a:xfrm>
        </p:spPr>
        <p:txBody>
          <a:bodyPr anchor="ctr">
            <a:noAutofit/>
          </a:bodyPr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None/>
              <a:defRPr sz="900" cap="all" spc="50" baseline="0">
                <a:solidFill>
                  <a:schemeClr val="tx1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20116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38404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56692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74980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r>
              <a:rPr lang="en-US" dirty="0"/>
              <a:t>CLICK TO EDIT CONTROL MARKING//CATEGORY</a:t>
            </a:r>
          </a:p>
        </p:txBody>
      </p:sp>
    </p:spTree>
    <p:extLst>
      <p:ext uri="{BB962C8B-B14F-4D97-AF65-F5344CB8AC3E}">
        <p14:creationId xmlns:p14="http://schemas.microsoft.com/office/powerpoint/2010/main" val="320044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61692" y="2031023"/>
            <a:ext cx="3868616" cy="2795954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subtitle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C1BBB78-2337-77EE-6EC0-4C784C5E7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2"/>
                </a:solidFill>
                <a:latin typeface="Exo 2 Semi Bold" pitchFamily="2" charset="77"/>
              </a:defRPr>
            </a:lvl1pPr>
          </a:lstStyle>
          <a:p>
            <a:fld id="{6FB6B91F-BB11-E946-B7F6-1372EDB8DEC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560EA2B-BE9C-1249-82D6-B7B0949FCF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10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176D2-8435-708B-9C12-A2DDE33F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238026"/>
            <a:ext cx="10224545" cy="67637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C6E0C3-D357-9904-3F83-469364BF9F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6C3E44-24E0-E7EE-DC2C-D11B27C9E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00200" y="0"/>
            <a:ext cx="899160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7DD9EA8-5FFB-C9B1-1267-6671E46FB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1225691"/>
            <a:ext cx="11239500" cy="504981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EDC9B2-DEFB-E449-1A1F-85E60AE319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2"/>
                </a:solidFill>
                <a:latin typeface="Exo 2 Semi Bold" pitchFamily="2" charset="77"/>
              </a:defRPr>
            </a:lvl1pPr>
          </a:lstStyle>
          <a:p>
            <a:fld id="{6FB6B91F-BB11-E946-B7F6-1372EDB8DE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917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C1A6A05-6A68-95A1-41EE-FDBA7FA90F3C}"/>
              </a:ext>
            </a:extLst>
          </p:cNvPr>
          <p:cNvSpPr/>
          <p:nvPr userDrawn="1"/>
        </p:nvSpPr>
        <p:spPr>
          <a:xfrm>
            <a:off x="0" y="914400"/>
            <a:ext cx="11696699" cy="76611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alpha val="0"/>
                </a:schemeClr>
              </a:gs>
              <a:gs pos="40000">
                <a:schemeClr val="tx2">
                  <a:lumMod val="20000"/>
                  <a:lumOff val="80000"/>
                  <a:alpha val="20000"/>
                </a:schemeClr>
              </a:gs>
              <a:gs pos="60000">
                <a:schemeClr val="accent1">
                  <a:alpha val="25000"/>
                </a:schemeClr>
              </a:gs>
              <a:gs pos="100000">
                <a:schemeClr val="accent1">
                  <a:alpha val="58414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21708-074B-CB27-329D-6020CFC98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968" y="2042984"/>
            <a:ext cx="10544432" cy="42435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6EF4D-A4D6-628F-7773-C9A53396E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B9BA94E1-F833-74C4-C220-979B5551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238026"/>
            <a:ext cx="10224545" cy="67637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3931A2ED-36FD-2A27-0280-2BAA4BE8F1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2900" y="6638826"/>
            <a:ext cx="104775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="1" i="0">
                <a:solidFill>
                  <a:schemeClr val="bg2"/>
                </a:solidFill>
                <a:latin typeface="Exo 2 Semi Bold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57360BF7-31E7-2BD1-4BB4-C13DCDA301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4E1765-210E-6276-4BFF-2D655F43CC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7968" y="1054571"/>
            <a:ext cx="9529477" cy="485775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E2DB5861-DC1F-274C-DB37-975429602C12}"/>
              </a:ext>
            </a:extLst>
          </p:cNvPr>
          <p:cNvSpPr/>
          <p:nvPr userDrawn="1"/>
        </p:nvSpPr>
        <p:spPr>
          <a:xfrm rot="5400000">
            <a:off x="516549" y="1150458"/>
            <a:ext cx="529826" cy="294000"/>
          </a:xfrm>
          <a:prstGeom prst="triangle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D9E6835A-8A89-91B3-CA12-BE90FD1FEF40}"/>
              </a:ext>
            </a:extLst>
          </p:cNvPr>
          <p:cNvSpPr/>
          <p:nvPr userDrawn="1"/>
        </p:nvSpPr>
        <p:spPr>
          <a:xfrm rot="5400000">
            <a:off x="204109" y="1150458"/>
            <a:ext cx="529826" cy="294000"/>
          </a:xfrm>
          <a:prstGeom prst="triangle">
            <a:avLst/>
          </a:prstGeom>
          <a:solidFill>
            <a:schemeClr val="tx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2FC92465-7D33-6807-71D6-C420B847E784}"/>
              </a:ext>
            </a:extLst>
          </p:cNvPr>
          <p:cNvSpPr/>
          <p:nvPr userDrawn="1"/>
        </p:nvSpPr>
        <p:spPr>
          <a:xfrm rot="5400000">
            <a:off x="-117913" y="1150458"/>
            <a:ext cx="529826" cy="294000"/>
          </a:xfrm>
          <a:prstGeom prst="triangl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46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73ED-6FC3-240E-FD79-5C9C1B356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15" y="228600"/>
            <a:ext cx="10224545" cy="685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311F5-00A8-177A-AD8C-C74DC54BD2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113" y="1228626"/>
            <a:ext cx="5582133" cy="50673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5ABF7C-5569-F775-5910-F82732B6A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7764" y="1228626"/>
            <a:ext cx="5434796" cy="5067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92EEC-0AE6-91A4-3002-A2E772C1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66B168-7BCE-5553-8F95-2FA0CB17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0E8E0A0-EBA5-FCE8-DB05-AE9091399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567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598EE-734B-7927-A9F9-59E746C06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62682"/>
            <a:ext cx="5502275" cy="749842"/>
          </a:xfrm>
        </p:spPr>
        <p:txBody>
          <a:bodyPr anchor="b">
            <a:noAutofit/>
          </a:bodyPr>
          <a:lstStyle>
            <a:lvl1pPr marL="0" indent="0">
              <a:buNone/>
              <a:defRPr sz="2400" b="1" i="0">
                <a:solidFill>
                  <a:schemeClr val="bg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CA79ED-631A-4038-CD24-1318D135B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1687" y="1995160"/>
            <a:ext cx="5502275" cy="429854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B22261-E334-48E8-A5C2-10C4156C0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2750" y="1062682"/>
            <a:ext cx="5410200" cy="749842"/>
          </a:xfrm>
        </p:spPr>
        <p:txBody>
          <a:bodyPr anchor="b">
            <a:noAutofit/>
          </a:bodyPr>
          <a:lstStyle>
            <a:lvl1pPr marL="0" indent="0">
              <a:buNone/>
              <a:defRPr sz="2400" b="1" i="0">
                <a:solidFill>
                  <a:schemeClr val="bg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E52312-4529-7366-8A26-B3D48C92DC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2750" y="1995160"/>
            <a:ext cx="5410200" cy="42985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82D12A-DDF5-F9C7-183F-B0D4053783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1B7175-61AA-514B-24D4-5450A47E2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78A3E416-B7DC-9289-0F71-02C0E72CE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15" y="228600"/>
            <a:ext cx="10224545" cy="685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77E5878A-1552-B223-F43B-5038DE4B26D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66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D55A-0C34-DF81-43F5-9E311C53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DA478EFB-CB01-5D7C-25EB-8FE3C542E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15" y="228600"/>
            <a:ext cx="10224545" cy="685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B2AFD62A-76F2-FED8-00D7-9815E827E2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7D803D6-673A-5DDE-DFD1-A8CEB560F86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790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D55A-0C34-DF81-43F5-9E311C53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DC167D27-96EB-70A9-C8AE-F79AD23D02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8A00B1E-82F2-53D3-6036-9B46FBE71C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551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3BEAAE65-DB30-3E9B-C7B2-88F7ACE23F4A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98936" y="6483096"/>
            <a:ext cx="893064" cy="374904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C8B33F-B679-0A95-7EA1-D24ED8982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238026"/>
            <a:ext cx="10224545" cy="67637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F4DAD-B0D7-7273-0B9E-980C44A17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2326" y="1227262"/>
            <a:ext cx="11239500" cy="50592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ADA91-6050-8AEB-75E0-102C5DDBC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2326" y="6634113"/>
            <a:ext cx="104775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="1" i="0">
                <a:solidFill>
                  <a:schemeClr val="bg2"/>
                </a:solidFill>
                <a:latin typeface="Exo 2 Semi Bold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2EF1B-4646-6E00-A89E-1C0F88866C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595B480F-57BC-AAE4-E8B1-8E74194E0AF7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46536" y="0"/>
            <a:ext cx="1045464" cy="1941576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ECF45F2-A7DC-3969-B1B1-7C78B77CE9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2"/>
                </a:solidFill>
                <a:latin typeface="Exo 2 Semi Bold" pitchFamily="2" charset="77"/>
              </a:defRPr>
            </a:lvl1pPr>
          </a:lstStyle>
          <a:p>
            <a:fld id="{6FB6B91F-BB11-E946-B7F6-1372EDB8DE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539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11" r:id="rId2"/>
    <p:sldLayoutId id="2147483710" r:id="rId3"/>
    <p:sldLayoutId id="2147483715" r:id="rId4"/>
    <p:sldLayoutId id="2147483714" r:id="rId5"/>
    <p:sldLayoutId id="2147483706" r:id="rId6"/>
    <p:sldLayoutId id="2147483707" r:id="rId7"/>
    <p:sldLayoutId id="2147483708" r:id="rId8"/>
    <p:sldLayoutId id="2147483709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Apple Symbols" panose="02000000000000000000" pitchFamily="2" charset="-79"/>
        <a:buChar char="⎼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Courier New" panose="02070309020205020404" pitchFamily="49" charset="0"/>
        <a:buChar char="o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2" orient="horz" pos="4176">
          <p15:clr>
            <a:srgbClr val="F26B43"/>
          </p15:clr>
        </p15:guide>
        <p15:guide id="13" pos="216">
          <p15:clr>
            <a:srgbClr val="F26B43"/>
          </p15:clr>
        </p15:guide>
        <p15:guide id="14" orient="horz" pos="576">
          <p15:clr>
            <a:srgbClr val="F26B43"/>
          </p15:clr>
        </p15:guide>
        <p15:guide id="15" orient="horz" pos="144">
          <p15:clr>
            <a:srgbClr val="F26B43"/>
          </p15:clr>
        </p15:guide>
        <p15:guide id="16" pos="7368">
          <p15:clr>
            <a:srgbClr val="F26B43"/>
          </p15:clr>
        </p15:guide>
        <p15:guide id="17" orient="horz" pos="768">
          <p15:clr>
            <a:srgbClr val="F26B43"/>
          </p15:clr>
        </p15:guide>
        <p15:guide id="18" orient="horz" pos="3960">
          <p15:clr>
            <a:srgbClr val="F26B43"/>
          </p15:clr>
        </p15:guide>
        <p15:guide id="21" orient="horz" pos="2160">
          <p15:clr>
            <a:srgbClr val="F26B43"/>
          </p15:clr>
        </p15:guide>
        <p15:guide id="2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api_doc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888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6A2410B-6AF7-5C23-C262-97C4675493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Scientific Machine Learning and </a:t>
            </a:r>
            <a:r>
              <a:rPr lang="en-US" dirty="0" err="1"/>
              <a:t>Tensorflow</a:t>
            </a:r>
            <a:r>
              <a:rPr lang="en-US" dirty="0"/>
              <a:t> tutorial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77E70AA-80C4-8182-CFB3-3F7F8063FE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Ravi G Patel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97648E5-4D33-101D-02F7-374668BC76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 and TensorFlow basics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E4873B7-1324-8AB3-9E55-13DFF8C23AA3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444444"/>
                </a:solidFill>
                <a:effectLst/>
                <a:latin typeface="Verdana" panose="020B0604030504040204" pitchFamily="34" charset="0"/>
              </a:rPr>
              <a:t>SAND2024-00806O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23372AE-4EB0-AF36-96F8-172343BDF00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Scientific Machine Learning Department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22B2ACE-23E2-92D2-528F-973283EE27C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52895" y="4888992"/>
            <a:ext cx="4452257" cy="1402080"/>
          </a:xfrm>
        </p:spPr>
        <p:txBody>
          <a:bodyPr>
            <a:normAutofit/>
          </a:bodyPr>
          <a:lstStyle/>
          <a:p>
            <a:r>
              <a:rPr lang="en-US" dirty="0"/>
              <a:t>February 1 – 2, 2024</a:t>
            </a:r>
          </a:p>
          <a:p>
            <a:r>
              <a:rPr lang="en-US" dirty="0"/>
              <a:t>Numerical PDEs: Analysis, Algorithms, and Data Challenges</a:t>
            </a:r>
          </a:p>
          <a:p>
            <a:r>
              <a:rPr lang="en-US" dirty="0"/>
              <a:t>ICERM</a:t>
            </a:r>
          </a:p>
          <a:p>
            <a:r>
              <a:rPr lang="en-US" dirty="0"/>
              <a:t>Brown University</a:t>
            </a:r>
          </a:p>
        </p:txBody>
      </p:sp>
    </p:spTree>
    <p:extLst>
      <p:ext uri="{BB962C8B-B14F-4D97-AF65-F5344CB8AC3E}">
        <p14:creationId xmlns:p14="http://schemas.microsoft.com/office/powerpoint/2010/main" val="56396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87683C-25FB-F1EB-BE43-265D5C611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0EC5F32-34BD-093A-A207-C12868F47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866960-3601-8B45-3F2F-5BF1D4A99A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Day 2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86B43D4-A17B-0FEC-CD3C-2C98F4DE54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098027"/>
              </p:ext>
            </p:extLst>
          </p:nvPr>
        </p:nvGraphicFramePr>
        <p:xfrm>
          <a:off x="879856" y="2095029"/>
          <a:ext cx="1043228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600">
                  <a:extLst>
                    <a:ext uri="{9D8B030D-6E8A-4147-A177-3AD203B41FA5}">
                      <a16:colId xmlns:a16="http://schemas.microsoft.com/office/drawing/2014/main" val="143775424"/>
                    </a:ext>
                  </a:extLst>
                </a:gridCol>
                <a:gridCol w="7790688">
                  <a:extLst>
                    <a:ext uri="{9D8B030D-6E8A-4147-A177-3AD203B41FA5}">
                      <a16:colId xmlns:a16="http://schemas.microsoft.com/office/drawing/2014/main" val="1840235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653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9:00am – 10:15am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Bayesian Inference and Gaussian Processes II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110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10:15am – 10:30am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Coffee 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3401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10:30am – 11:30am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Operator Learning 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956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11:30am – 1:30pm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Lunch/Free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360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1:30pm – 3:30pm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Operator Learning II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493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3:30pm – 4:00pm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Coffee 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6617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4:00pm – 4:30pm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Advanced topics. Future directions. Reproducibility.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1129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4:30pm – 5:00pm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Open Discussion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752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926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AE704D5-B1A0-C777-C76B-FF797A921F36}"/>
              </a:ext>
            </a:extLst>
          </p:cNvPr>
          <p:cNvSpPr txBox="1">
            <a:spLocks/>
          </p:cNvSpPr>
          <p:nvPr/>
        </p:nvSpPr>
        <p:spPr>
          <a:xfrm>
            <a:off x="352326" y="238026"/>
            <a:ext cx="10224545" cy="67637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Tensorflow</a:t>
            </a:r>
            <a:r>
              <a:rPr lang="en-US" dirty="0"/>
              <a:t>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F1228-4819-27B6-CD9D-04D6982BA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– linear algebra with automatic differentiation and accelerator support</a:t>
            </a:r>
          </a:p>
          <a:p>
            <a:r>
              <a:rPr lang="en-US" dirty="0"/>
              <a:t>Concepts</a:t>
            </a:r>
          </a:p>
          <a:p>
            <a:pPr lvl="1"/>
            <a:r>
              <a:rPr lang="en-US" dirty="0"/>
              <a:t>Tensor data type</a:t>
            </a:r>
          </a:p>
          <a:p>
            <a:pPr lvl="1"/>
            <a:r>
              <a:rPr lang="en-US" dirty="0"/>
              <a:t>Accelerators</a:t>
            </a:r>
          </a:p>
          <a:p>
            <a:pPr lvl="1"/>
            <a:r>
              <a:rPr lang="en-US" dirty="0" err="1"/>
              <a:t>GradientTape</a:t>
            </a:r>
            <a:endParaRPr lang="en-US" dirty="0"/>
          </a:p>
          <a:p>
            <a:r>
              <a:rPr lang="en-US" dirty="0"/>
              <a:t>Addons</a:t>
            </a:r>
          </a:p>
          <a:p>
            <a:pPr lvl="1"/>
            <a:r>
              <a:rPr lang="en-US" dirty="0" err="1"/>
              <a:t>Keras</a:t>
            </a:r>
            <a:endParaRPr lang="en-US" dirty="0"/>
          </a:p>
          <a:p>
            <a:pPr lvl="1"/>
            <a:r>
              <a:rPr lang="en-US" dirty="0"/>
              <a:t>Optimizers</a:t>
            </a:r>
          </a:p>
          <a:p>
            <a:pPr lvl="1"/>
            <a:r>
              <a:rPr lang="en-US" dirty="0" err="1"/>
              <a:t>Tensorflow</a:t>
            </a:r>
            <a:r>
              <a:rPr lang="en-US" dirty="0"/>
              <a:t> probability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97FB8F-7CBB-FBC5-3E14-C5138A61DA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123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7B1DFD7-3610-D55C-9671-193FC8500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355290"/>
            <a:ext cx="5502275" cy="749842"/>
          </a:xfrm>
        </p:spPr>
        <p:txBody>
          <a:bodyPr/>
          <a:lstStyle/>
          <a:p>
            <a:r>
              <a:rPr lang="en-US" dirty="0" err="1"/>
              <a:t>Numpy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9F197-B4E7-186F-3C30-271F015052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1687" y="2287768"/>
            <a:ext cx="5502275" cy="4799902"/>
          </a:xfrm>
        </p:spPr>
        <p:txBody>
          <a:bodyPr/>
          <a:lstStyle/>
          <a:p>
            <a:r>
              <a:rPr lang="en-US" sz="1400" dirty="0">
                <a:solidFill>
                  <a:srgbClr val="51CEFF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import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numpy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</a:t>
            </a:r>
            <a:r>
              <a:rPr lang="en-US" sz="1400" dirty="0">
                <a:solidFill>
                  <a:srgbClr val="E7DE09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as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np</a:t>
            </a:r>
            <a:endParaRPr lang="en-US" sz="1400" dirty="0">
              <a:highlight>
                <a:srgbClr val="000000"/>
              </a:highlight>
            </a:endParaRPr>
          </a:p>
          <a:p>
            <a:r>
              <a:rPr lang="en-US" dirty="0"/>
              <a:t>Operates on </a:t>
            </a:r>
            <a:r>
              <a:rPr lang="en-US" dirty="0" err="1"/>
              <a:t>np.array</a:t>
            </a:r>
            <a:r>
              <a:rPr lang="en-US" dirty="0"/>
              <a:t> type</a:t>
            </a:r>
          </a:p>
          <a:p>
            <a:r>
              <a:rPr lang="en-US" dirty="0" err="1"/>
              <a:t>np.zeros</a:t>
            </a:r>
            <a:r>
              <a:rPr lang="en-US" dirty="0"/>
              <a:t>, </a:t>
            </a:r>
            <a:r>
              <a:rPr lang="en-US" dirty="0" err="1"/>
              <a:t>np.einsum</a:t>
            </a:r>
            <a:r>
              <a:rPr lang="en-US" dirty="0"/>
              <a:t>, </a:t>
            </a:r>
            <a:r>
              <a:rPr lang="en-US" dirty="0" err="1"/>
              <a:t>np.arange</a:t>
            </a:r>
            <a:r>
              <a:rPr lang="en-US" dirty="0"/>
              <a:t>, </a:t>
            </a:r>
            <a:r>
              <a:rPr lang="en-US" dirty="0" err="1"/>
              <a:t>np.shape</a:t>
            </a:r>
            <a:endParaRPr lang="en-US" dirty="0"/>
          </a:p>
          <a:p>
            <a:r>
              <a:rPr lang="en-US" dirty="0" err="1"/>
              <a:t>np.concat</a:t>
            </a:r>
            <a:r>
              <a:rPr lang="en-US" dirty="0"/>
              <a:t>, </a:t>
            </a:r>
            <a:r>
              <a:rPr lang="en-US" dirty="0" err="1"/>
              <a:t>np.sum</a:t>
            </a:r>
            <a:r>
              <a:rPr lang="en-US" dirty="0"/>
              <a:t>, A.T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EE3D04-0C3F-5279-F34A-E936540E10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2750" y="1355290"/>
            <a:ext cx="5410200" cy="749842"/>
          </a:xfrm>
        </p:spPr>
        <p:txBody>
          <a:bodyPr/>
          <a:lstStyle/>
          <a:p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454DA1-DC2E-1030-031C-FB524090F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2750" y="2287768"/>
            <a:ext cx="5410200" cy="4799902"/>
          </a:xfrm>
        </p:spPr>
        <p:txBody>
          <a:bodyPr/>
          <a:lstStyle/>
          <a:p>
            <a:r>
              <a:rPr lang="en-US" sz="1400" dirty="0">
                <a:solidFill>
                  <a:srgbClr val="51CEFF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import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tensorflow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</a:t>
            </a:r>
            <a:r>
              <a:rPr lang="en-US" sz="1400" dirty="0">
                <a:solidFill>
                  <a:srgbClr val="E7DE09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as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tf</a:t>
            </a:r>
            <a:endParaRPr lang="en-US" sz="1400" dirty="0">
              <a:highlight>
                <a:srgbClr val="000000"/>
              </a:highlight>
            </a:endParaRPr>
          </a:p>
          <a:p>
            <a:r>
              <a:rPr lang="en-US" dirty="0"/>
              <a:t>Operates on the </a:t>
            </a:r>
            <a:r>
              <a:rPr lang="en-US" dirty="0" err="1"/>
              <a:t>tf.tensor</a:t>
            </a:r>
            <a:r>
              <a:rPr lang="en-US" dirty="0"/>
              <a:t> type</a:t>
            </a:r>
          </a:p>
          <a:p>
            <a:r>
              <a:rPr lang="en-US" dirty="0" err="1"/>
              <a:t>tf.zeros</a:t>
            </a:r>
            <a:r>
              <a:rPr lang="en-US" dirty="0"/>
              <a:t>, </a:t>
            </a:r>
            <a:r>
              <a:rPr lang="en-US" dirty="0" err="1"/>
              <a:t>np.einsum</a:t>
            </a:r>
            <a:r>
              <a:rPr lang="en-US" dirty="0"/>
              <a:t>, </a:t>
            </a:r>
            <a:r>
              <a:rPr lang="en-US" dirty="0" err="1"/>
              <a:t>tf.arange</a:t>
            </a:r>
            <a:r>
              <a:rPr lang="en-US" dirty="0"/>
              <a:t>, </a:t>
            </a:r>
            <a:r>
              <a:rPr lang="en-US" dirty="0" err="1"/>
              <a:t>tf.shape</a:t>
            </a:r>
            <a:endParaRPr lang="en-US" dirty="0"/>
          </a:p>
          <a:p>
            <a:r>
              <a:rPr lang="en-US" dirty="0" err="1"/>
              <a:t>tf.concatenate</a:t>
            </a:r>
            <a:r>
              <a:rPr lang="en-US" dirty="0"/>
              <a:t>, </a:t>
            </a:r>
            <a:r>
              <a:rPr lang="en-US" dirty="0" err="1"/>
              <a:t>tf.reduce_sum</a:t>
            </a:r>
            <a:r>
              <a:rPr lang="en-US" dirty="0"/>
              <a:t>, </a:t>
            </a:r>
            <a:r>
              <a:rPr lang="en-US" dirty="0" err="1"/>
              <a:t>tf.transpose</a:t>
            </a:r>
            <a:r>
              <a:rPr lang="en-US" dirty="0"/>
              <a:t>(A)</a:t>
            </a:r>
          </a:p>
          <a:p>
            <a:r>
              <a:rPr lang="en-US" dirty="0"/>
              <a:t>Accelerator support</a:t>
            </a:r>
          </a:p>
          <a:p>
            <a:r>
              <a:rPr lang="en-US" dirty="0"/>
              <a:t>Automatic differentiation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B593D-4D3D-C27B-608E-5EB79319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12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CAC3195-4C43-7178-5480-B5AC8F06F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vs. </a:t>
            </a:r>
            <a:r>
              <a:rPr lang="en-US" dirty="0" err="1"/>
              <a:t>numpy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52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224B89D-C5B9-5158-2DEE-313A78EA7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</a:t>
            </a:r>
            <a:r>
              <a:rPr lang="en-US" dirty="0" err="1"/>
              <a:t>numpy</a:t>
            </a:r>
            <a:r>
              <a:rPr lang="en-US" dirty="0"/>
              <a:t> arrays, but with accelerator support and automatic differentiation</a:t>
            </a:r>
          </a:p>
          <a:p>
            <a:r>
              <a:rPr lang="en-US" dirty="0"/>
              <a:t>Constants once instantiated cannot be modified</a:t>
            </a:r>
          </a:p>
          <a:p>
            <a:r>
              <a:rPr lang="en-US" sz="1400" dirty="0">
                <a:solidFill>
                  <a:srgbClr val="18BA03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In [</a:t>
            </a:r>
            <a:r>
              <a:rPr lang="en-US" sz="1400" dirty="0">
                <a:solidFill>
                  <a:srgbClr val="4DE67E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1</a:t>
            </a:r>
            <a:r>
              <a:rPr lang="en-US" sz="1400" dirty="0">
                <a:solidFill>
                  <a:srgbClr val="18BA03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]: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tf.constant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(</a:t>
            </a:r>
            <a:r>
              <a:rPr lang="en-US" sz="1400" dirty="0">
                <a:solidFill>
                  <a:srgbClr val="18BA03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4.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)</a:t>
            </a:r>
            <a:b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</a:br>
            <a:r>
              <a:rPr lang="en-US" sz="1400" dirty="0">
                <a:solidFill>
                  <a:srgbClr val="A32A20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Out[</a:t>
            </a:r>
            <a:r>
              <a:rPr lang="en-US" sz="1400" dirty="0">
                <a:solidFill>
                  <a:srgbClr val="D36362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1</a:t>
            </a:r>
            <a:r>
              <a:rPr lang="en-US" sz="1400" dirty="0">
                <a:solidFill>
                  <a:srgbClr val="A32A20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]: 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&lt;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tf.Tensor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: shape=(),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dtype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=float32,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numpy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=4.0&gt;</a:t>
            </a:r>
          </a:p>
          <a:p>
            <a:r>
              <a:rPr lang="en-US" dirty="0"/>
              <a:t>Variables (i.e. parameters) can be reassigned values</a:t>
            </a:r>
          </a:p>
          <a:p>
            <a:r>
              <a:rPr lang="en-US" sz="1400" dirty="0">
                <a:solidFill>
                  <a:srgbClr val="18BA03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In [</a:t>
            </a:r>
            <a:r>
              <a:rPr lang="en-US" sz="1400" dirty="0">
                <a:solidFill>
                  <a:srgbClr val="4DE67E"/>
                </a:solidFill>
                <a:highlight>
                  <a:srgbClr val="000000"/>
                </a:highlight>
                <a:latin typeface="Monaco" pitchFamily="2" charset="77"/>
              </a:rPr>
              <a:t>2</a:t>
            </a:r>
            <a:r>
              <a:rPr lang="en-US" sz="1400" dirty="0">
                <a:solidFill>
                  <a:srgbClr val="18BA03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]: 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a =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tf.Variable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(</a:t>
            </a:r>
            <a:r>
              <a:rPr lang="en-US" sz="1400" dirty="0">
                <a:solidFill>
                  <a:srgbClr val="18BA03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4.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)</a:t>
            </a:r>
            <a:b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</a:br>
            <a:r>
              <a:rPr lang="en-US" sz="1400" dirty="0">
                <a:solidFill>
                  <a:srgbClr val="18BA03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In [</a:t>
            </a:r>
            <a:r>
              <a:rPr lang="en-US" sz="1400" dirty="0">
                <a:solidFill>
                  <a:srgbClr val="4DE67E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3</a:t>
            </a:r>
            <a:r>
              <a:rPr lang="en-US" sz="1400" dirty="0">
                <a:solidFill>
                  <a:srgbClr val="18BA03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]: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a.assign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(</a:t>
            </a:r>
            <a:r>
              <a:rPr lang="en-US" sz="1400" dirty="0">
                <a:solidFill>
                  <a:srgbClr val="18BA03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3.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)</a:t>
            </a:r>
            <a:b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</a:br>
            <a:r>
              <a:rPr lang="en-US" sz="1400" dirty="0">
                <a:solidFill>
                  <a:srgbClr val="A32A20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Out[</a:t>
            </a:r>
            <a:r>
              <a:rPr lang="en-US" sz="1400" dirty="0">
                <a:solidFill>
                  <a:srgbClr val="D36362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3</a:t>
            </a:r>
            <a:r>
              <a:rPr lang="en-US" sz="1400" dirty="0">
                <a:solidFill>
                  <a:srgbClr val="A32A20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]: 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&lt;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tf.Variable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'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UnreadVariable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' shape=()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dtype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=float32,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numpy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=3.0&gt;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ACC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The standard `=` operator </a:t>
            </a:r>
            <a:r>
              <a:rPr lang="en-US" dirty="0">
                <a:solidFill>
                  <a:srgbClr val="1B1B1B"/>
                </a:solidFill>
                <a:latin typeface="Open Sans"/>
              </a:rPr>
              <a:t>will create a new tensor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ACC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1B1B1B"/>
                </a:solidFill>
                <a:latin typeface="Open Sans"/>
              </a:rPr>
              <a:t>Accumulation operators like `+=` will give an error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ACC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For optimization, we typically will use `assign</a:t>
            </a:r>
            <a:r>
              <a:rPr lang="en-US" dirty="0">
                <a:solidFill>
                  <a:srgbClr val="1B1B1B"/>
                </a:solidFill>
                <a:latin typeface="Open Sans"/>
              </a:rPr>
              <a:t>` to update </a:t>
            </a:r>
            <a:r>
              <a:rPr lang="en-US" dirty="0"/>
              <a:t>Variables (i.e. parameters)</a:t>
            </a:r>
            <a:r>
              <a:rPr lang="en-US" dirty="0">
                <a:solidFill>
                  <a:srgbClr val="1B1B1B"/>
                </a:solidFill>
                <a:latin typeface="Open Sans"/>
              </a:rPr>
              <a:t>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  <a:p>
            <a:endParaRPr lang="en-US" sz="1200" dirty="0">
              <a:solidFill>
                <a:srgbClr val="D4D4D4"/>
              </a:solidFill>
              <a:effectLst/>
              <a:latin typeface="Monaco" pitchFamily="2" charset="77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B216EC-7203-4794-17C9-470578C94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13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D968530-C3D9-3778-673D-023570447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example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1D967C-F76C-4E35-D0A0-558200282E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TensorType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780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AAB3DF1-AB34-AA1D-AED0-E1C1AD8E0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968" y="2042984"/>
            <a:ext cx="10544432" cy="4576990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ACCF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Compute gradients using the following syntax,</a:t>
            </a:r>
            <a:endParaRPr lang="en-US" sz="1400" dirty="0">
              <a:solidFill>
                <a:srgbClr val="D4D4D4"/>
              </a:solidFill>
              <a:effectLst/>
              <a:highlight>
                <a:srgbClr val="000000"/>
              </a:highlight>
              <a:latin typeface="Monaco" pitchFamily="2" charset="77"/>
            </a:endParaRPr>
          </a:p>
          <a:p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  <a:p>
            <a:endParaRPr lang="en-US" dirty="0">
              <a:solidFill>
                <a:srgbClr val="1B1B1B"/>
              </a:solidFill>
              <a:latin typeface="Open Sans"/>
            </a:endParaRPr>
          </a:p>
          <a:p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  <a:p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GradientTape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tracks operations and adjoints for backprop</a:t>
            </a:r>
            <a:endParaRPr lang="en-US" sz="1400" dirty="0">
              <a:solidFill>
                <a:srgbClr val="D4D4D4"/>
              </a:solidFill>
              <a:effectLst/>
              <a:highlight>
                <a:srgbClr val="000000"/>
              </a:highlight>
              <a:latin typeface="Monaco" pitchFamily="2" charset="77"/>
            </a:endParaRPr>
          </a:p>
          <a:p>
            <a:pPr lvl="1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More details in next topic</a:t>
            </a:r>
          </a:p>
          <a:p>
            <a:r>
              <a:rPr lang="en-US" dirty="0">
                <a:solidFill>
                  <a:srgbClr val="1B1B1B"/>
                </a:solidFill>
                <a:latin typeface="Open Sans"/>
              </a:rPr>
              <a:t>Can only compute the gradient of a scalar</a:t>
            </a:r>
          </a:p>
          <a:p>
            <a:pPr lvl="1"/>
            <a:r>
              <a:rPr lang="en-US" dirty="0">
                <a:solidFill>
                  <a:srgbClr val="1B1B1B"/>
                </a:solidFill>
                <a:latin typeface="Open Sans"/>
              </a:rPr>
              <a:t>Will sum over first argument if it’s not a scalar</a:t>
            </a:r>
          </a:p>
          <a:p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GradientTape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can also be used to compute Hessians and Jacobians</a:t>
            </a:r>
            <a:r>
              <a:rPr lang="en-US" dirty="0">
                <a:solidFill>
                  <a:srgbClr val="1B1B1B"/>
                </a:solidFill>
                <a:latin typeface="Open Sans"/>
              </a:rPr>
              <a:t> </a:t>
            </a:r>
          </a:p>
          <a:p>
            <a:pPr lvl="1"/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https://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www.tensorflow.org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/guide/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1B1B1B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advanced_autodiff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8C68F1-6112-7544-891F-A9829D1C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E75635-25F5-5694-589D-1E11B08F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example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95FAF2-5482-3950-07A8-B637A54BC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GradientTape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9858B1-9797-2975-8C0E-19A8ADE73F2B}"/>
              </a:ext>
            </a:extLst>
          </p:cNvPr>
          <p:cNvSpPr txBox="1"/>
          <p:nvPr/>
        </p:nvSpPr>
        <p:spPr>
          <a:xfrm>
            <a:off x="1304544" y="2454521"/>
            <a:ext cx="3511296" cy="1169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x =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tf.constant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2.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)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E7DE09"/>
                </a:solidFill>
                <a:effectLst/>
                <a:latin typeface="Monaco" pitchFamily="2" charset="77"/>
              </a:rPr>
              <a:t>with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tf.GradientTape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() </a:t>
            </a:r>
            <a:r>
              <a:rPr lang="en-US" sz="1400" dirty="0">
                <a:solidFill>
                  <a:srgbClr val="E7DE09"/>
                </a:solidFill>
                <a:effectLst/>
                <a:latin typeface="Monaco" pitchFamily="2" charset="77"/>
              </a:rPr>
              <a:t>as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tape: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   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tape.watch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(x)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    y = x**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2</a:t>
            </a:r>
            <a:br>
              <a:rPr lang="en-US" sz="1400" dirty="0">
                <a:solidFill>
                  <a:srgbClr val="D4D4D4"/>
                </a:solidFill>
                <a:latin typeface="Monaco" pitchFamily="2" charset="77"/>
              </a:rPr>
            </a:b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tape.gradients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y,x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77377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472A01-D3EE-EC39-2959-B2F4C3907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TensorFlow offers two computational modes</a:t>
            </a:r>
          </a:p>
          <a:p>
            <a:r>
              <a:rPr lang="en-US" dirty="0"/>
              <a:t>Eager mode is the default mode</a:t>
            </a:r>
          </a:p>
          <a:p>
            <a:pPr lvl="1"/>
            <a:r>
              <a:rPr lang="en-US" dirty="0"/>
              <a:t>Behaves much like standard Python but is much slower</a:t>
            </a:r>
          </a:p>
          <a:p>
            <a:pPr lvl="1"/>
            <a:r>
              <a:rPr lang="en-US" dirty="0"/>
              <a:t>Easier to debug</a:t>
            </a:r>
          </a:p>
          <a:p>
            <a:pPr lvl="1"/>
            <a:r>
              <a:rPr lang="en-US" dirty="0"/>
              <a:t>Code so far has all been in eager mode</a:t>
            </a:r>
          </a:p>
          <a:p>
            <a:pPr lvl="1"/>
            <a:endParaRPr lang="en-US" sz="1500" dirty="0">
              <a:solidFill>
                <a:srgbClr val="D4D4D4"/>
              </a:solidFill>
              <a:effectLst/>
              <a:highlight>
                <a:srgbClr val="000000"/>
              </a:highlight>
              <a:latin typeface="Monaco" pitchFamily="2" charset="77"/>
            </a:endParaRPr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B1690-947F-A589-5690-ABBA4DD8C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93BA25-1D94-CFCB-7631-CD97A0819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example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69D6D0-0329-426A-A2D4-A46B0EF634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Eager mode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92AAF-37B8-8DAA-4E2B-0CF11E2F2D75}"/>
              </a:ext>
            </a:extLst>
          </p:cNvPr>
          <p:cNvSpPr txBox="1"/>
          <p:nvPr/>
        </p:nvSpPr>
        <p:spPr>
          <a:xfrm>
            <a:off x="1511808" y="4382300"/>
            <a:ext cx="7644384" cy="95410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1"/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A =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tf.random.normal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((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25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,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250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,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2500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))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B =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tf.random.normal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((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2500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,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250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,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25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))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E7DE09"/>
                </a:solidFill>
                <a:effectLst/>
                <a:latin typeface="Monaco" pitchFamily="2" charset="77"/>
              </a:rPr>
              <a:t>def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55FFFF"/>
                </a:solidFill>
                <a:effectLst/>
                <a:latin typeface="Monaco" pitchFamily="2" charset="77"/>
              </a:rPr>
              <a:t>DoubleDot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(A,B):</a:t>
            </a:r>
            <a:br>
              <a:rPr lang="en-US" sz="1400" dirty="0">
                <a:solidFill>
                  <a:srgbClr val="55FFFF"/>
                </a:solidFill>
                <a:latin typeface="Monaco" pitchFamily="2" charset="77"/>
              </a:rPr>
            </a:b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    </a:t>
            </a:r>
            <a:r>
              <a:rPr lang="en-US" sz="1400" dirty="0">
                <a:solidFill>
                  <a:srgbClr val="E7DE09"/>
                </a:solidFill>
                <a:effectLst/>
                <a:latin typeface="Monaco" pitchFamily="2" charset="77"/>
              </a:rPr>
              <a:t>return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tf.einsum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'ijk,</a:t>
            </a:r>
            <a:r>
              <a:rPr lang="en-US" sz="1400" dirty="0" err="1">
                <a:solidFill>
                  <a:srgbClr val="D762DA"/>
                </a:solidFill>
                <a:effectLst/>
                <a:latin typeface="Monaco" pitchFamily="2" charset="77"/>
              </a:rPr>
              <a:t>kjl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'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,A,B)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287D69-B230-6922-7EE7-C6710323914B}"/>
              </a:ext>
            </a:extLst>
          </p:cNvPr>
          <p:cNvSpPr txBox="1"/>
          <p:nvPr/>
        </p:nvSpPr>
        <p:spPr>
          <a:xfrm>
            <a:off x="1511808" y="5669881"/>
            <a:ext cx="7644384" cy="73866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In [</a:t>
            </a:r>
            <a:r>
              <a:rPr lang="en-US" sz="1400" dirty="0">
                <a:solidFill>
                  <a:srgbClr val="4DE67E"/>
                </a:solidFill>
                <a:effectLst/>
                <a:latin typeface="Monaco" pitchFamily="2" charset="77"/>
              </a:rPr>
              <a:t>1</a:t>
            </a:r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]: 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%%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timeit</a:t>
            </a:r>
            <a:br>
              <a:rPr lang="en-US" sz="1400" dirty="0">
                <a:solidFill>
                  <a:srgbClr val="D4D4D4"/>
                </a:solidFill>
                <a:latin typeface="Monaco" pitchFamily="2" charset="77"/>
              </a:rPr>
            </a:br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   ...: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DoubleDot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(A,B)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8.54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ms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± 192 µs per loop (mean ± std. dev. of 7 runs, 100 loops each)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730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472A01-D3EE-EC39-2959-B2F4C3907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 mode is much faster but more restrictive. To invoke Graph mode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Write a Python function with TensorFlow operations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Pass the function through `</a:t>
            </a:r>
            <a:r>
              <a:rPr lang="en-US" dirty="0" err="1"/>
              <a:t>tf.function</a:t>
            </a:r>
            <a:r>
              <a:rPr lang="en-US" dirty="0"/>
              <a:t>` or decorate one with `@</a:t>
            </a:r>
            <a:r>
              <a:rPr lang="en-US" dirty="0" err="1"/>
              <a:t>tf.function</a:t>
            </a:r>
            <a:r>
              <a:rPr lang="en-US" dirty="0"/>
              <a:t>`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First run will be slow</a:t>
            </a:r>
          </a:p>
          <a:p>
            <a:pPr lvl="1"/>
            <a:endParaRPr lang="en-US" sz="1400" dirty="0">
              <a:solidFill>
                <a:srgbClr val="D4D4D4"/>
              </a:solidFill>
              <a:effectLst/>
              <a:highlight>
                <a:srgbClr val="000000"/>
              </a:highlight>
              <a:latin typeface="Monaco" pitchFamily="2" charset="77"/>
            </a:endParaRP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AB1690-947F-A589-5690-ABBA4DD8C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93BA25-1D94-CFCB-7631-CD97A0819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example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69D6D0-0329-426A-A2D4-A46B0EF634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Graph mode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94F9AE-2F4D-B0F3-1A71-65688090AFDD}"/>
              </a:ext>
            </a:extLst>
          </p:cNvPr>
          <p:cNvSpPr txBox="1"/>
          <p:nvPr/>
        </p:nvSpPr>
        <p:spPr>
          <a:xfrm>
            <a:off x="1465622" y="5172218"/>
            <a:ext cx="7997952" cy="160043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11113" lvl="1"/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In [</a:t>
            </a:r>
            <a:r>
              <a:rPr lang="en-US" sz="1400" dirty="0">
                <a:solidFill>
                  <a:srgbClr val="4DE67E"/>
                </a:solidFill>
                <a:effectLst/>
                <a:latin typeface="Monaco" pitchFamily="2" charset="77"/>
              </a:rPr>
              <a:t>1</a:t>
            </a:r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]: 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%%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timeit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   ...: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DoubleDot_graph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(A,B)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1.11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ms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± 146 ns per loop (mean ± std. dev. of 7 runs, 1,000 loops each)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endParaRPr lang="en-US" sz="1400" dirty="0">
              <a:solidFill>
                <a:srgbClr val="D4D4D4"/>
              </a:solidFill>
              <a:effectLst/>
              <a:latin typeface="Monaco" pitchFamily="2" charset="77"/>
            </a:endParaRPr>
          </a:p>
          <a:p>
            <a:pPr marL="11113" lvl="1"/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In [</a:t>
            </a:r>
            <a:r>
              <a:rPr lang="en-US" sz="1400" dirty="0">
                <a:solidFill>
                  <a:srgbClr val="4DE67E"/>
                </a:solidFill>
                <a:latin typeface="Monaco" pitchFamily="2" charset="77"/>
              </a:rPr>
              <a:t>2</a:t>
            </a:r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]: 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%%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timeit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   ...: 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DoubleDot_graph2(A,B)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1.11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ms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± 168 ns per loop (mean ± std. dev. of 7 runs, 1,000 loops each)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9706FF-2ADA-6D66-9E26-74F0679FA0C3}"/>
              </a:ext>
            </a:extLst>
          </p:cNvPr>
          <p:cNvSpPr txBox="1"/>
          <p:nvPr/>
        </p:nvSpPr>
        <p:spPr>
          <a:xfrm>
            <a:off x="1465622" y="3836692"/>
            <a:ext cx="7997952" cy="116955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11113" lvl="1"/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DoubleDot_graph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=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tf.function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DoubleDot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)</a:t>
            </a:r>
          </a:p>
          <a:p>
            <a:pPr marL="11113" lvl="1"/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51CEFF"/>
                </a:solidFill>
                <a:effectLst/>
                <a:latin typeface="Monaco" pitchFamily="2" charset="77"/>
              </a:rPr>
              <a:t>@</a:t>
            </a:r>
            <a:r>
              <a:rPr lang="en-US" sz="1400" dirty="0" err="1">
                <a:solidFill>
                  <a:srgbClr val="55FFFF"/>
                </a:solidFill>
                <a:effectLst/>
                <a:latin typeface="Monaco" pitchFamily="2" charset="77"/>
              </a:rPr>
              <a:t>tf.function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jit_compile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=</a:t>
            </a:r>
            <a:r>
              <a:rPr lang="en-US" sz="1400" dirty="0">
                <a:solidFill>
                  <a:srgbClr val="55FFFF"/>
                </a:solidFill>
                <a:effectLst/>
                <a:latin typeface="Monaco" pitchFamily="2" charset="77"/>
              </a:rPr>
              <a:t>True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)</a:t>
            </a:r>
            <a:br>
              <a:rPr lang="en-US" sz="1400" dirty="0">
                <a:solidFill>
                  <a:srgbClr val="55FFFF"/>
                </a:solidFill>
                <a:latin typeface="Monaco" pitchFamily="2" charset="77"/>
              </a:rPr>
            </a:br>
            <a:r>
              <a:rPr lang="en-US" sz="1400" dirty="0">
                <a:solidFill>
                  <a:srgbClr val="E7DE09"/>
                </a:solidFill>
                <a:effectLst/>
                <a:latin typeface="Monaco" pitchFamily="2" charset="77"/>
              </a:rPr>
              <a:t>def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</a:t>
            </a:r>
            <a:r>
              <a:rPr lang="en-US" sz="1400" dirty="0">
                <a:solidFill>
                  <a:srgbClr val="55FFFF"/>
                </a:solidFill>
                <a:effectLst/>
                <a:latin typeface="Monaco" pitchFamily="2" charset="77"/>
              </a:rPr>
              <a:t>DoubleDot_graph2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(A,B):</a:t>
            </a:r>
            <a:br>
              <a:rPr lang="en-US" sz="1400" dirty="0">
                <a:solidFill>
                  <a:srgbClr val="55FFFF"/>
                </a:solidFill>
                <a:latin typeface="Monaco" pitchFamily="2" charset="77"/>
              </a:rPr>
            </a:b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    </a:t>
            </a:r>
            <a:r>
              <a:rPr lang="en-US" sz="1400" dirty="0">
                <a:solidFill>
                  <a:srgbClr val="E7DE09"/>
                </a:solidFill>
                <a:effectLst/>
                <a:latin typeface="Monaco" pitchFamily="2" charset="77"/>
              </a:rPr>
              <a:t>return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tf.einsum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'ijk,</a:t>
            </a:r>
            <a:r>
              <a:rPr lang="en-US" sz="1400" dirty="0" err="1">
                <a:solidFill>
                  <a:srgbClr val="D762DA"/>
                </a:solidFill>
                <a:effectLst/>
                <a:latin typeface="Monaco" pitchFamily="2" charset="77"/>
              </a:rPr>
              <a:t>kjl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'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,A,B)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07652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AAB3DF1-AB34-AA1D-AED0-E1C1AD8E0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further speed up TensorFlow code by specifying just-in-time compilation (XLA) in </a:t>
            </a:r>
            <a:r>
              <a:rPr lang="en-US" dirty="0" err="1"/>
              <a:t>tf.function</a:t>
            </a:r>
            <a:r>
              <a:rPr lang="en-US" dirty="0"/>
              <a:t>,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8C68F1-6112-7544-891F-A9829D1C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E75635-25F5-5694-589D-1E11B08F6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example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95FAF2-5482-3950-07A8-B637A54BC7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Just-in-time compilation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0EE640-4297-4207-E67D-374DDBA802D4}"/>
              </a:ext>
            </a:extLst>
          </p:cNvPr>
          <p:cNvSpPr txBox="1"/>
          <p:nvPr/>
        </p:nvSpPr>
        <p:spPr>
          <a:xfrm>
            <a:off x="1220848" y="3903682"/>
            <a:ext cx="7813424" cy="73866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In [</a:t>
            </a:r>
            <a:r>
              <a:rPr lang="en-US" sz="1400" dirty="0">
                <a:solidFill>
                  <a:srgbClr val="4DE67E"/>
                </a:solidFill>
                <a:effectLst/>
                <a:latin typeface="Monaco" pitchFamily="2" charset="77"/>
              </a:rPr>
              <a:t>1</a:t>
            </a:r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]: 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%%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timeit</a:t>
            </a:r>
            <a:endParaRPr lang="en-US" sz="1400" dirty="0">
              <a:solidFill>
                <a:srgbClr val="D4D4D4"/>
              </a:solidFill>
              <a:effectLst/>
              <a:latin typeface="Monaco" pitchFamily="2" charset="77"/>
            </a:endParaRPr>
          </a:p>
          <a:p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   ...: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DoubleDot_jit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(A,B)</a:t>
            </a:r>
            <a:b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</a:b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260 µs ± 269 ns per loop (mean ± std. dev. of 7 runs, 1,000 loops each)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7BCCD-35B5-CBA0-0FEE-8D9306B3F4EA}"/>
              </a:ext>
            </a:extLst>
          </p:cNvPr>
          <p:cNvSpPr txBox="1"/>
          <p:nvPr/>
        </p:nvSpPr>
        <p:spPr>
          <a:xfrm>
            <a:off x="1220848" y="3031712"/>
            <a:ext cx="7813424" cy="73866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51CEFF"/>
                </a:solidFill>
                <a:effectLst/>
                <a:latin typeface="Monaco" pitchFamily="2" charset="77"/>
              </a:rPr>
              <a:t>@</a:t>
            </a:r>
            <a:r>
              <a:rPr lang="en-US" sz="1400" dirty="0" err="1">
                <a:solidFill>
                  <a:srgbClr val="55FFFF"/>
                </a:solidFill>
                <a:effectLst/>
                <a:latin typeface="Monaco" pitchFamily="2" charset="77"/>
              </a:rPr>
              <a:t>tf.function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jit_compile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=</a:t>
            </a:r>
            <a:r>
              <a:rPr lang="en-US" sz="1400" dirty="0">
                <a:solidFill>
                  <a:srgbClr val="55FFFF"/>
                </a:solidFill>
                <a:effectLst/>
                <a:latin typeface="Monaco" pitchFamily="2" charset="77"/>
              </a:rPr>
              <a:t>True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)</a:t>
            </a:r>
            <a:endParaRPr lang="en-US" sz="1400" dirty="0">
              <a:solidFill>
                <a:srgbClr val="55FFFF"/>
              </a:solidFill>
              <a:effectLst/>
              <a:latin typeface="Monaco" pitchFamily="2" charset="77"/>
            </a:endParaRPr>
          </a:p>
          <a:p>
            <a:r>
              <a:rPr lang="en-US" sz="1400" dirty="0">
                <a:solidFill>
                  <a:srgbClr val="E7DE09"/>
                </a:solidFill>
                <a:effectLst/>
                <a:latin typeface="Monaco" pitchFamily="2" charset="77"/>
              </a:rPr>
              <a:t>def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55FFFF"/>
                </a:solidFill>
                <a:effectLst/>
                <a:latin typeface="Monaco" pitchFamily="2" charset="77"/>
              </a:rPr>
              <a:t>DoubleDot_jit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(A,B):</a:t>
            </a:r>
            <a:endParaRPr lang="en-US" sz="1400" dirty="0">
              <a:solidFill>
                <a:srgbClr val="55FFFF"/>
              </a:solidFill>
              <a:effectLst/>
              <a:latin typeface="Monaco" pitchFamily="2" charset="77"/>
            </a:endParaRPr>
          </a:p>
          <a:p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    </a:t>
            </a:r>
            <a:r>
              <a:rPr lang="en-US" sz="1400" dirty="0">
                <a:solidFill>
                  <a:srgbClr val="E7DE09"/>
                </a:solidFill>
                <a:effectLst/>
                <a:latin typeface="Monaco" pitchFamily="2" charset="77"/>
              </a:rPr>
              <a:t>return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tf.einsum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'ijk,</a:t>
            </a:r>
            <a:r>
              <a:rPr lang="en-US" sz="1400" dirty="0" err="1">
                <a:solidFill>
                  <a:srgbClr val="D762DA"/>
                </a:solidFill>
                <a:effectLst/>
                <a:latin typeface="Monaco" pitchFamily="2" charset="77"/>
              </a:rPr>
              <a:t>kjl</a:t>
            </a:r>
            <a:r>
              <a:rPr lang="en-US" sz="1400" dirty="0">
                <a:solidFill>
                  <a:srgbClr val="D762DA"/>
                </a:solidFill>
                <a:effectLst/>
                <a:latin typeface="Monaco" pitchFamily="2" charset="77"/>
              </a:rPr>
              <a:t>'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,A,B)</a:t>
            </a:r>
          </a:p>
        </p:txBody>
      </p:sp>
    </p:spTree>
    <p:extLst>
      <p:ext uri="{BB962C8B-B14F-4D97-AF65-F5344CB8AC3E}">
        <p14:creationId xmlns:p14="http://schemas.microsoft.com/office/powerpoint/2010/main" val="1034651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EB46E2-0DDB-928D-B0D9-B833CF007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default, TensorFlow will try to execute code on the GPU</a:t>
            </a:r>
          </a:p>
          <a:p>
            <a:r>
              <a:rPr lang="en-US" dirty="0"/>
              <a:t>We can explicitly tell it to execute on a specific device,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0833FA7-BDA6-5999-D6F3-268F9067A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18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2C0803-5E49-EC6C-58CF-D9CFB7652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example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F2B330-9CDD-F3A9-B6C6-3369316342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Executing on accelerators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B549D0-1D3E-ADC0-F506-F99AC9F4F839}"/>
              </a:ext>
            </a:extLst>
          </p:cNvPr>
          <p:cNvSpPr txBox="1"/>
          <p:nvPr/>
        </p:nvSpPr>
        <p:spPr>
          <a:xfrm>
            <a:off x="1115879" y="3295987"/>
            <a:ext cx="9460992" cy="203132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In [</a:t>
            </a:r>
            <a:r>
              <a:rPr lang="en-US" sz="1400" dirty="0">
                <a:solidFill>
                  <a:srgbClr val="4DE67E"/>
                </a:solidFill>
                <a:effectLst/>
                <a:latin typeface="Monaco" pitchFamily="2" charset="77"/>
              </a:rPr>
              <a:t>1</a:t>
            </a:r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]: 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%%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timeit</a:t>
            </a:r>
            <a:endParaRPr lang="en-US" sz="1400" dirty="0">
              <a:solidFill>
                <a:srgbClr val="D4D4D4"/>
              </a:solidFill>
              <a:effectLst/>
              <a:latin typeface="Monaco" pitchFamily="2" charset="77"/>
            </a:endParaRPr>
          </a:p>
          <a:p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   ...: </a:t>
            </a:r>
            <a:r>
              <a:rPr lang="en-US" sz="1400" dirty="0">
                <a:solidFill>
                  <a:srgbClr val="107702"/>
                </a:solidFill>
                <a:effectLst/>
                <a:latin typeface="Monaco" pitchFamily="2" charset="77"/>
              </a:rPr>
              <a:t>with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tf.device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>
                <a:solidFill>
                  <a:srgbClr val="BBBB07"/>
                </a:solidFill>
                <a:effectLst/>
                <a:latin typeface="Monaco" pitchFamily="2" charset="77"/>
              </a:rPr>
              <a:t>'/CPU:0'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):</a:t>
            </a:r>
          </a:p>
          <a:p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   ...: 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   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DoubleDot_jit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(A,B)</a:t>
            </a:r>
          </a:p>
          <a:p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8.35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ms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± 80.8 µs per loop (mean ± std. dev. of 7 runs, 100 loops each)</a:t>
            </a:r>
          </a:p>
          <a:p>
            <a:endParaRPr lang="en-US" sz="1400" dirty="0">
              <a:solidFill>
                <a:srgbClr val="D4D4D4"/>
              </a:solidFill>
              <a:effectLst/>
              <a:latin typeface="Monaco" pitchFamily="2" charset="77"/>
            </a:endParaRPr>
          </a:p>
          <a:p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In [</a:t>
            </a:r>
            <a:r>
              <a:rPr lang="en-US" sz="1400" dirty="0">
                <a:solidFill>
                  <a:srgbClr val="4DE67E"/>
                </a:solidFill>
                <a:effectLst/>
                <a:latin typeface="Monaco" pitchFamily="2" charset="77"/>
              </a:rPr>
              <a:t>2</a:t>
            </a:r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]: 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%%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timeit</a:t>
            </a:r>
            <a:endParaRPr lang="en-US" sz="1400" dirty="0">
              <a:solidFill>
                <a:srgbClr val="D4D4D4"/>
              </a:solidFill>
              <a:effectLst/>
              <a:latin typeface="Monaco" pitchFamily="2" charset="77"/>
            </a:endParaRPr>
          </a:p>
          <a:p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   ...: </a:t>
            </a:r>
            <a:r>
              <a:rPr lang="en-US" sz="1400" dirty="0">
                <a:solidFill>
                  <a:srgbClr val="107702"/>
                </a:solidFill>
                <a:effectLst/>
                <a:latin typeface="Monaco" pitchFamily="2" charset="77"/>
              </a:rPr>
              <a:t>with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tf.device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</a:t>
            </a:r>
            <a:r>
              <a:rPr lang="en-US" sz="1400" dirty="0">
                <a:solidFill>
                  <a:srgbClr val="BBBB07"/>
                </a:solidFill>
                <a:effectLst/>
                <a:latin typeface="Monaco" pitchFamily="2" charset="77"/>
              </a:rPr>
              <a:t>'/GPU:0'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):</a:t>
            </a:r>
          </a:p>
          <a:p>
            <a:r>
              <a:rPr lang="en-US" sz="1400" dirty="0">
                <a:solidFill>
                  <a:srgbClr val="18BA03"/>
                </a:solidFill>
                <a:effectLst/>
                <a:latin typeface="Monaco" pitchFamily="2" charset="77"/>
              </a:rPr>
              <a:t>   ...: 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    </a:t>
            </a:r>
            <a:r>
              <a:rPr lang="en-US" sz="1400" dirty="0" err="1">
                <a:solidFill>
                  <a:srgbClr val="D4D4D4"/>
                </a:solidFill>
                <a:effectLst/>
                <a:latin typeface="Monaco" pitchFamily="2" charset="77"/>
              </a:rPr>
              <a:t>DoubleDot_jit</a:t>
            </a:r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(A,B)</a:t>
            </a:r>
          </a:p>
          <a:p>
            <a:r>
              <a:rPr lang="en-US" sz="1400" dirty="0">
                <a:solidFill>
                  <a:srgbClr val="D4D4D4"/>
                </a:solidFill>
                <a:effectLst/>
                <a:latin typeface="Monaco" pitchFamily="2" charset="77"/>
              </a:rPr>
              <a:t>262 µs ± 319 ns per loop (mean ± std. dev. of 7 runs, 1,000 loops each)</a:t>
            </a:r>
          </a:p>
        </p:txBody>
      </p:sp>
    </p:spTree>
    <p:extLst>
      <p:ext uri="{BB962C8B-B14F-4D97-AF65-F5344CB8AC3E}">
        <p14:creationId xmlns:p14="http://schemas.microsoft.com/office/powerpoint/2010/main" val="703345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3925B-63F9-49DD-13F9-F4C35D5E4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and tricks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77FF9-68B1-EB8F-0F02-624D0BC12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1225691"/>
            <a:ext cx="11239500" cy="541313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Eager mode is more robust and provides better error messages than graph mode</a:t>
            </a:r>
          </a:p>
          <a:p>
            <a:pPr lvl="1"/>
            <a:r>
              <a:rPr lang="en-US" dirty="0"/>
              <a:t>Check code in eager before switch to graph mode</a:t>
            </a:r>
          </a:p>
          <a:p>
            <a:pPr lvl="1"/>
            <a:r>
              <a:rPr lang="en-US" dirty="0"/>
              <a:t>Check code in graph mode without JIT before enabling JIT</a:t>
            </a:r>
          </a:p>
          <a:p>
            <a:r>
              <a:rPr lang="en-US" dirty="0"/>
              <a:t>Avoid using </a:t>
            </a:r>
            <a:r>
              <a:rPr lang="en-US" dirty="0" err="1"/>
              <a:t>numpy</a:t>
            </a:r>
            <a:r>
              <a:rPr lang="en-US" dirty="0"/>
              <a:t> code and operations with side effects inside a </a:t>
            </a:r>
            <a:r>
              <a:rPr lang="en-US" dirty="0" err="1"/>
              <a:t>tf.function</a:t>
            </a:r>
            <a:endParaRPr lang="en-US" dirty="0"/>
          </a:p>
          <a:p>
            <a:r>
              <a:rPr lang="en-US" dirty="0"/>
              <a:t>Use </a:t>
            </a:r>
            <a:r>
              <a:rPr lang="en-US" dirty="0" err="1"/>
              <a:t>Jupyter’s</a:t>
            </a:r>
            <a:r>
              <a:rPr lang="en-US" dirty="0"/>
              <a:t> built-in debugger</a:t>
            </a:r>
          </a:p>
          <a:p>
            <a:r>
              <a:rPr lang="en-US" dirty="0"/>
              <a:t>Applying operations to the wrong shapes is the most common error</a:t>
            </a:r>
          </a:p>
          <a:p>
            <a:pPr lvl="1"/>
            <a:r>
              <a:rPr lang="en-US" dirty="0"/>
              <a:t>Check the shape of inputs to/outputs of operations</a:t>
            </a:r>
          </a:p>
          <a:p>
            <a:r>
              <a:rPr lang="en-US" dirty="0"/>
              <a:t>TensorFlow is much less forgiving than </a:t>
            </a:r>
            <a:r>
              <a:rPr lang="en-US" dirty="0" err="1"/>
              <a:t>numpy</a:t>
            </a:r>
            <a:r>
              <a:rPr lang="en-US" dirty="0"/>
              <a:t> with respect to precision</a:t>
            </a:r>
          </a:p>
          <a:p>
            <a:pPr lvl="1"/>
            <a:r>
              <a:rPr lang="en-US" dirty="0"/>
              <a:t>By default float32 vs. </a:t>
            </a:r>
            <a:r>
              <a:rPr lang="en-US" dirty="0" err="1"/>
              <a:t>numpy’s</a:t>
            </a:r>
            <a:r>
              <a:rPr lang="en-US" dirty="0"/>
              <a:t> float64</a:t>
            </a:r>
          </a:p>
          <a:p>
            <a:r>
              <a:rPr lang="en-US" dirty="0" err="1"/>
              <a:t>GradientTape</a:t>
            </a:r>
            <a:r>
              <a:rPr lang="en-US" dirty="0"/>
              <a:t> must be used with </a:t>
            </a:r>
            <a:r>
              <a:rPr lang="en-US" dirty="0" err="1"/>
              <a:t>tf.tensor</a:t>
            </a:r>
            <a:r>
              <a:rPr lang="en-US" dirty="0"/>
              <a:t>. </a:t>
            </a:r>
            <a:r>
              <a:rPr lang="en-US" dirty="0" err="1"/>
              <a:t>np.array’s</a:t>
            </a:r>
            <a:r>
              <a:rPr lang="en-US" dirty="0"/>
              <a:t> won’t trace</a:t>
            </a:r>
          </a:p>
          <a:p>
            <a:r>
              <a:rPr lang="en-US" dirty="0"/>
              <a:t>You’ll likely do some tensor transposing and reshaping, </a:t>
            </a:r>
          </a:p>
          <a:p>
            <a:pPr marL="0" indent="0">
              <a:buNone/>
            </a:pPr>
            <a:r>
              <a:rPr lang="en-US" dirty="0"/>
              <a:t>    e.g., to use linear algebra operations, </a:t>
            </a:r>
          </a:p>
          <a:p>
            <a:r>
              <a:rPr lang="en-US" dirty="0"/>
              <a:t>TensorFlow and </a:t>
            </a:r>
            <a:r>
              <a:rPr lang="en-US" dirty="0" err="1"/>
              <a:t>numpy</a:t>
            </a:r>
            <a:r>
              <a:rPr lang="en-US" dirty="0"/>
              <a:t> are not one-to-one. Check the documentation, </a:t>
            </a:r>
            <a:r>
              <a:rPr lang="en-US" dirty="0">
                <a:hlinkClick r:id="rId3"/>
              </a:rPr>
              <a:t>https://www.tensorflow.org/api_docs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BD8485-F728-6BB1-2074-0F330B93A5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47A86E-8C7B-E019-A4A5-3FFFD4B0A1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7072" y="5427611"/>
            <a:ext cx="1475232" cy="20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444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ED0AF18-2C6A-975D-6991-22E4EC1DD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 of scientific machine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7C7A48-81A8-AF33-49B6-E1E2EAD3BC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</p:spPr>
        <p:txBody>
          <a:bodyPr/>
          <a:lstStyle/>
          <a:p>
            <a:fld id="{6FB6B91F-BB11-E946-B7F6-1372EDB8DEC1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C49D63-5E48-3397-94D0-6CED68640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370" y="1113666"/>
            <a:ext cx="2991606" cy="2493005"/>
          </a:xfrm>
          <a:prstGeom prst="rect">
            <a:avLst/>
          </a:prstGeom>
        </p:spPr>
      </p:pic>
      <p:pic>
        <p:nvPicPr>
          <p:cNvPr id="4" name="Picture 4" descr="The Sandia Z-Machine">
            <a:extLst>
              <a:ext uri="{FF2B5EF4-FFF2-40B4-BE49-F238E27FC236}">
                <a16:creationId xmlns:a16="http://schemas.microsoft.com/office/drawing/2014/main" id="{908FB927-DE57-1B88-E65E-2020020C92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456373" y="3873815"/>
            <a:ext cx="2998575" cy="249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EE7FB44-97D6-6407-2022-122F11A20EAE}"/>
              </a:ext>
            </a:extLst>
          </p:cNvPr>
          <p:cNvSpPr txBox="1">
            <a:spLocks/>
          </p:cNvSpPr>
          <p:nvPr/>
        </p:nvSpPr>
        <p:spPr>
          <a:xfrm>
            <a:off x="8084678" y="2423496"/>
            <a:ext cx="3569766" cy="2282976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pple Symbols" panose="02000000000000000000" pitchFamily="2" charset="-79"/>
              <a:buChar char="⎼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Given experimental/high fidelity simulation data from a system,</a:t>
            </a:r>
          </a:p>
          <a:p>
            <a:r>
              <a:rPr lang="en-US" dirty="0"/>
              <a:t>Find a mathematical model that describes the system</a:t>
            </a:r>
          </a:p>
          <a:p>
            <a:r>
              <a:rPr lang="en-US" dirty="0"/>
              <a:t>Experiments/simulations generate </a:t>
            </a:r>
            <a:r>
              <a:rPr lang="en-US" b="1" dirty="0"/>
              <a:t>noisy, biased, sparse </a:t>
            </a:r>
            <a:r>
              <a:rPr lang="en-US" dirty="0"/>
              <a:t>data</a:t>
            </a:r>
          </a:p>
        </p:txBody>
      </p:sp>
      <p:pic>
        <p:nvPicPr>
          <p:cNvPr id="8" name="Picture 2" descr="Mach 1000 shock wave lights supernova remnant">
            <a:extLst>
              <a:ext uri="{FF2B5EF4-FFF2-40B4-BE49-F238E27FC236}">
                <a16:creationId xmlns:a16="http://schemas.microsoft.com/office/drawing/2014/main" id="{86850D31-5FE8-31D4-6F60-C3542F7CAE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0" r="3793"/>
          <a:stretch/>
        </p:blipFill>
        <p:spPr bwMode="auto">
          <a:xfrm>
            <a:off x="4463341" y="1113666"/>
            <a:ext cx="2991607" cy="252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rtist's Illustration of rocket on launch pad.">
            <a:extLst>
              <a:ext uri="{FF2B5EF4-FFF2-40B4-BE49-F238E27FC236}">
                <a16:creationId xmlns:a16="http://schemas.microsoft.com/office/drawing/2014/main" id="{7AAEA866-716E-2580-3184-35E5F9CA96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4" t="14646" r="37088" b="37106"/>
          <a:stretch/>
        </p:blipFill>
        <p:spPr bwMode="auto">
          <a:xfrm>
            <a:off x="1246401" y="3873815"/>
            <a:ext cx="2998575" cy="2495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435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6B0FC-5058-DB32-50AE-B3D5138AD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2C7107-C46A-D83F-8821-A858C565B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1225691"/>
            <a:ext cx="11239500" cy="5526292"/>
          </a:xfrm>
        </p:spPr>
        <p:txBody>
          <a:bodyPr/>
          <a:lstStyle/>
          <a:p>
            <a:r>
              <a:rPr lang="en-US" dirty="0"/>
              <a:t>We’ll split up into 10 groups, each with an assigned instance</a:t>
            </a:r>
          </a:p>
          <a:p>
            <a:pPr lvl="1"/>
            <a:r>
              <a:rPr lang="en-US" dirty="0"/>
              <a:t>Amazon EC2 with 4 vCPUs and 1 Nvidia T40 GPU</a:t>
            </a:r>
          </a:p>
          <a:p>
            <a:pPr lvl="1"/>
            <a:r>
              <a:rPr lang="en-US" dirty="0"/>
              <a:t>Only up until tomorrow night – save data offline</a:t>
            </a:r>
          </a:p>
          <a:p>
            <a:r>
              <a:rPr lang="en-US" dirty="0"/>
              <a:t>We’ll be using the </a:t>
            </a:r>
            <a:r>
              <a:rPr lang="en-US" dirty="0" err="1"/>
              <a:t>Jupyter</a:t>
            </a:r>
            <a:r>
              <a:rPr lang="en-US" dirty="0"/>
              <a:t> lab to do the exercises</a:t>
            </a:r>
          </a:p>
          <a:p>
            <a:pPr lvl="1"/>
            <a:r>
              <a:rPr lang="en-US" dirty="0"/>
              <a:t>Web browser-based development environment</a:t>
            </a:r>
          </a:p>
          <a:p>
            <a:pPr lvl="1"/>
            <a:r>
              <a:rPr lang="en-US" dirty="0"/>
              <a:t>Collaborative – group members will share same </a:t>
            </a:r>
            <a:r>
              <a:rPr lang="en-US" dirty="0" err="1"/>
              <a:t>Jupyter</a:t>
            </a:r>
            <a:endParaRPr lang="en-US" dirty="0"/>
          </a:p>
          <a:p>
            <a:r>
              <a:rPr lang="en-US" dirty="0"/>
              <a:t>The instances have all been started already</a:t>
            </a:r>
          </a:p>
          <a:p>
            <a:r>
              <a:rPr lang="en-US" dirty="0"/>
              <a:t>Run the following command in your terminal,</a:t>
            </a:r>
          </a:p>
          <a:p>
            <a:endParaRPr lang="en-US" dirty="0"/>
          </a:p>
          <a:p>
            <a:pPr lvl="1"/>
            <a:r>
              <a:rPr lang="en-US" dirty="0"/>
              <a:t>I’ll give each group their </a:t>
            </a:r>
            <a:r>
              <a:rPr lang="en-US" sz="1400" dirty="0">
                <a:solidFill>
                  <a:schemeClr val="accent5"/>
                </a:solidFill>
                <a:latin typeface="Monaco" pitchFamily="2" charset="77"/>
              </a:rPr>
              <a:t>&lt;</a:t>
            </a:r>
            <a:r>
              <a:rPr lang="en-US" sz="1400" dirty="0" err="1">
                <a:solidFill>
                  <a:schemeClr val="accent5"/>
                </a:solidFill>
                <a:latin typeface="Monaco" pitchFamily="2" charset="77"/>
              </a:rPr>
              <a:t>ip</a:t>
            </a:r>
            <a:r>
              <a:rPr lang="en-US" sz="1400" dirty="0">
                <a:solidFill>
                  <a:schemeClr val="accent5"/>
                </a:solidFill>
                <a:latin typeface="Monaco" pitchFamily="2" charset="77"/>
              </a:rPr>
              <a:t>&gt;</a:t>
            </a:r>
          </a:p>
          <a:p>
            <a:r>
              <a:rPr lang="en-US" dirty="0"/>
              <a:t>and in your browser, navigate to </a:t>
            </a:r>
          </a:p>
          <a:p>
            <a:pPr lvl="1"/>
            <a:r>
              <a:rPr lang="en-US" dirty="0">
                <a:hlinkClick r:id="rId3"/>
              </a:rPr>
              <a:t>http://localhost:8888</a:t>
            </a:r>
            <a:r>
              <a:rPr lang="en-US" dirty="0"/>
              <a:t> (password is icerm2024)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36A73-D5CE-47B6-02D8-6992538863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AC457B-A7D3-95B5-8C7C-22BF00D28905}"/>
              </a:ext>
            </a:extLst>
          </p:cNvPr>
          <p:cNvSpPr txBox="1"/>
          <p:nvPr/>
        </p:nvSpPr>
        <p:spPr>
          <a:xfrm>
            <a:off x="36576" y="4437888"/>
            <a:ext cx="322524" cy="851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1000"/>
              </a:spcBef>
              <a:spcAft>
                <a:spcPts val="600"/>
              </a:spcAft>
            </a:pPr>
            <a:r>
              <a:rPr lang="en-US" dirty="0">
                <a:solidFill>
                  <a:schemeClr val="accent5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</a:t>
            </a:r>
            <a:endParaRPr lang="en-US" dirty="0">
              <a:solidFill>
                <a:srgbClr val="D4D4D4"/>
              </a:solidFill>
              <a:effectLst/>
              <a:highlight>
                <a:srgbClr val="000000"/>
              </a:highlight>
              <a:latin typeface="Monaco" pitchFamily="2" charset="77"/>
            </a:endParaRPr>
          </a:p>
          <a:p>
            <a:pPr algn="l">
              <a:spcBef>
                <a:spcPts val="1000"/>
              </a:spcBef>
              <a:spcAft>
                <a:spcPts val="600"/>
              </a:spcAft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B48CB0-2B29-0DA1-47CF-D02D4CC4C13C}"/>
              </a:ext>
            </a:extLst>
          </p:cNvPr>
          <p:cNvSpPr txBox="1"/>
          <p:nvPr/>
        </p:nvSpPr>
        <p:spPr>
          <a:xfrm>
            <a:off x="600174" y="4863645"/>
            <a:ext cx="4455530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$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</a:t>
            </a:r>
            <a:r>
              <a:rPr lang="en-US" sz="1400" dirty="0" err="1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ssh</a:t>
            </a:r>
            <a:r>
              <a:rPr lang="en-US" sz="140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 -L 8888:localhost:8888 icerm2@</a:t>
            </a:r>
            <a:r>
              <a:rPr lang="en-US" sz="1400" dirty="0">
                <a:solidFill>
                  <a:schemeClr val="accent5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&lt;</a:t>
            </a:r>
            <a:r>
              <a:rPr lang="en-US" sz="1400" dirty="0" err="1">
                <a:solidFill>
                  <a:schemeClr val="accent5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ip</a:t>
            </a:r>
            <a:r>
              <a:rPr lang="en-US" sz="1400" dirty="0">
                <a:solidFill>
                  <a:schemeClr val="accent5"/>
                </a:solidFill>
                <a:effectLst/>
                <a:highlight>
                  <a:srgbClr val="000000"/>
                </a:highlight>
                <a:latin typeface="Monaco" pitchFamily="2" charset="77"/>
              </a:rPr>
              <a:t>&gt;</a:t>
            </a:r>
            <a:endParaRPr lang="en-US" sz="1400" dirty="0">
              <a:solidFill>
                <a:schemeClr val="accent5"/>
              </a:solidFill>
              <a:effectLst/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78905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1FAC7-F5E2-4293-A311-4E49C35B9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DE575-1F84-51E4-2462-4629B10DA8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D4710B-9563-D98F-E47B-C4EDF33A1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34" y="393333"/>
            <a:ext cx="7184571" cy="68580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A4148E-A9D7-7DEE-C8B3-3E2FC37A0B42}"/>
              </a:ext>
            </a:extLst>
          </p:cNvPr>
          <p:cNvCxnSpPr>
            <a:cxnSpLocks/>
          </p:cNvCxnSpPr>
          <p:nvPr/>
        </p:nvCxnSpPr>
        <p:spPr>
          <a:xfrm flipV="1">
            <a:off x="3023616" y="2389632"/>
            <a:ext cx="3340608" cy="203779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DBF63985-B360-2968-2C16-3CCC1B510CFF}"/>
              </a:ext>
            </a:extLst>
          </p:cNvPr>
          <p:cNvSpPr/>
          <p:nvPr/>
        </p:nvSpPr>
        <p:spPr>
          <a:xfrm>
            <a:off x="1284514" y="4089244"/>
            <a:ext cx="1950720" cy="67637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Enter Password:</a:t>
            </a:r>
          </a:p>
          <a:p>
            <a:pPr algn="ctr"/>
            <a:r>
              <a:rPr lang="en-US" dirty="0"/>
              <a:t>icerm2024</a:t>
            </a:r>
          </a:p>
        </p:txBody>
      </p:sp>
    </p:spTree>
    <p:extLst>
      <p:ext uri="{BB962C8B-B14F-4D97-AF65-F5344CB8AC3E}">
        <p14:creationId xmlns:p14="http://schemas.microsoft.com/office/powerpoint/2010/main" val="789850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BD539-1F14-7D5C-B6B0-361F55BE3B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27943E-C2B9-FFD0-CF57-5B8789318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46" y="0"/>
            <a:ext cx="10907657" cy="706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7829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A0D4F82-3C00-2957-8CC0-4B31E30F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46" y="0"/>
            <a:ext cx="10907657" cy="70603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BD539-1F14-7D5C-B6B0-361F55BE3B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23</a:t>
            </a:fld>
            <a:endParaRPr lang="en-U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E3BD7578-B8FA-9277-4993-405EA1F55973}"/>
              </a:ext>
            </a:extLst>
          </p:cNvPr>
          <p:cNvCxnSpPr>
            <a:cxnSpLocks/>
          </p:cNvCxnSpPr>
          <p:nvPr/>
        </p:nvCxnSpPr>
        <p:spPr>
          <a:xfrm flipH="1">
            <a:off x="3109900" y="1819422"/>
            <a:ext cx="36576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089A311-9580-BC06-F80B-2A23FF269317}"/>
              </a:ext>
            </a:extLst>
          </p:cNvPr>
          <p:cNvSpPr/>
          <p:nvPr/>
        </p:nvSpPr>
        <p:spPr>
          <a:xfrm>
            <a:off x="5162510" y="1481234"/>
            <a:ext cx="2609890" cy="14142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Content for this tutorial</a:t>
            </a:r>
          </a:p>
          <a:p>
            <a:pPr algn="ctr"/>
            <a:r>
              <a:rPr lang="en-US" dirty="0"/>
              <a:t>You’ll be working off notebooks in exercises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23B26C-661C-7172-7CBA-291CD8E4D3E8}"/>
              </a:ext>
            </a:extLst>
          </p:cNvPr>
          <p:cNvSpPr/>
          <p:nvPr/>
        </p:nvSpPr>
        <p:spPr>
          <a:xfrm>
            <a:off x="902676" y="1648734"/>
            <a:ext cx="2207224" cy="77794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189151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38FA9C-09ED-F3A5-0CA0-D0F77DB53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46" y="0"/>
            <a:ext cx="10907657" cy="70603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BD539-1F14-7D5C-B6B0-361F55BE3B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24</a:t>
            </a:fld>
            <a:endParaRPr lang="en-U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E3BD7578-B8FA-9277-4993-405EA1F55973}"/>
              </a:ext>
            </a:extLst>
          </p:cNvPr>
          <p:cNvCxnSpPr>
            <a:cxnSpLocks/>
          </p:cNvCxnSpPr>
          <p:nvPr/>
        </p:nvCxnSpPr>
        <p:spPr>
          <a:xfrm flipH="1" flipV="1">
            <a:off x="4422584" y="2698650"/>
            <a:ext cx="1958993" cy="92964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089A311-9580-BC06-F80B-2A23FF269317}"/>
              </a:ext>
            </a:extLst>
          </p:cNvPr>
          <p:cNvSpPr/>
          <p:nvPr/>
        </p:nvSpPr>
        <p:spPr>
          <a:xfrm>
            <a:off x="5414490" y="3332775"/>
            <a:ext cx="2495006" cy="12891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you need, you can start a new notebook here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23B26C-661C-7172-7CBA-291CD8E4D3E8}"/>
              </a:ext>
            </a:extLst>
          </p:cNvPr>
          <p:cNvSpPr/>
          <p:nvPr/>
        </p:nvSpPr>
        <p:spPr>
          <a:xfrm>
            <a:off x="3821257" y="2003707"/>
            <a:ext cx="658368" cy="69494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9335548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D54675-5C2E-07EE-CE5F-35D89B602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46" y="0"/>
            <a:ext cx="10907657" cy="70603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BD539-1F14-7D5C-B6B0-361F55BE3B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25</a:t>
            </a:fld>
            <a:endParaRPr lang="en-U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E3BD7578-B8FA-9277-4993-405EA1F55973}"/>
              </a:ext>
            </a:extLst>
          </p:cNvPr>
          <p:cNvCxnSpPr>
            <a:cxnSpLocks/>
          </p:cNvCxnSpPr>
          <p:nvPr/>
        </p:nvCxnSpPr>
        <p:spPr>
          <a:xfrm flipH="1" flipV="1">
            <a:off x="4237737" y="670559"/>
            <a:ext cx="3734889" cy="113385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089A311-9580-BC06-F80B-2A23FF269317}"/>
              </a:ext>
            </a:extLst>
          </p:cNvPr>
          <p:cNvSpPr/>
          <p:nvPr/>
        </p:nvSpPr>
        <p:spPr>
          <a:xfrm>
            <a:off x="6932387" y="1365644"/>
            <a:ext cx="2495006" cy="128916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Notice RTC (Real Time Collaboration) in the URL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23B26C-661C-7172-7CBA-291CD8E4D3E8}"/>
              </a:ext>
            </a:extLst>
          </p:cNvPr>
          <p:cNvSpPr/>
          <p:nvPr/>
        </p:nvSpPr>
        <p:spPr>
          <a:xfrm>
            <a:off x="2583763" y="512064"/>
            <a:ext cx="1653974" cy="1584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7384435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03D756-FA89-2D92-7D38-D72091448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46" y="0"/>
            <a:ext cx="10907657" cy="706033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BD539-1F14-7D5C-B6B0-361F55BE3B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26</a:t>
            </a:fld>
            <a:endParaRPr lang="en-U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E3BD7578-B8FA-9277-4993-405EA1F55973}"/>
              </a:ext>
            </a:extLst>
          </p:cNvPr>
          <p:cNvCxnSpPr>
            <a:cxnSpLocks/>
          </p:cNvCxnSpPr>
          <p:nvPr/>
        </p:nvCxnSpPr>
        <p:spPr>
          <a:xfrm flipH="1">
            <a:off x="3133346" y="1889760"/>
            <a:ext cx="365760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089A311-9580-BC06-F80B-2A23FF269317}"/>
              </a:ext>
            </a:extLst>
          </p:cNvPr>
          <p:cNvSpPr/>
          <p:nvPr/>
        </p:nvSpPr>
        <p:spPr>
          <a:xfrm>
            <a:off x="5185956" y="1551571"/>
            <a:ext cx="3177758" cy="85165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Let’s open exercises/1_gradient.ipynb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F23B26C-661C-7172-7CBA-291CD8E4D3E8}"/>
              </a:ext>
            </a:extLst>
          </p:cNvPr>
          <p:cNvSpPr/>
          <p:nvPr/>
        </p:nvSpPr>
        <p:spPr>
          <a:xfrm>
            <a:off x="841250" y="1719072"/>
            <a:ext cx="2292096" cy="68415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303848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4863D-62EE-ABCB-C734-EF820F74B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B460A-B710-5604-0642-278E69846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 the previous slides to open the exercises/1_gradient.ipynb notebook</a:t>
            </a:r>
          </a:p>
          <a:p>
            <a:r>
              <a:rPr lang="en-US" dirty="0"/>
              <a:t>Compute the gradient of Ax for a random matrix, A, and vector, x</a:t>
            </a:r>
          </a:p>
          <a:p>
            <a:r>
              <a:rPr lang="en-US" dirty="0"/>
              <a:t>Experiment with </a:t>
            </a:r>
            <a:r>
              <a:rPr lang="en-US" dirty="0" err="1"/>
              <a:t>tf.function</a:t>
            </a:r>
            <a:r>
              <a:rPr lang="en-US" dirty="0"/>
              <a:t>, </a:t>
            </a:r>
            <a:r>
              <a:rPr lang="en-US" dirty="0" err="1"/>
              <a:t>jit</a:t>
            </a:r>
            <a:r>
              <a:rPr lang="en-US" dirty="0"/>
              <a:t>, and running on the CPU/GPU</a:t>
            </a:r>
          </a:p>
          <a:p>
            <a:r>
              <a:rPr lang="en-US" dirty="0"/>
              <a:t>Experiment with </a:t>
            </a:r>
            <a:r>
              <a:rPr lang="en-US" dirty="0" err="1"/>
              <a:t>Jupyter’s</a:t>
            </a:r>
            <a:r>
              <a:rPr lang="en-US" dirty="0"/>
              <a:t> debugger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A87912-BE01-F2DC-5D2A-98F821E723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703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C5D7B-EB54-827B-3474-47B7EC7B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3216A1-AE59-F7E3-F920-CD3105BD5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Scientific machine learning used?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9FC759-917A-7536-FC08-B130C4089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PDE Inverse problems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EE6C30-A014-00BE-03E9-E4D946433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516" y="2076450"/>
            <a:ext cx="8754110" cy="33002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EA06B8-DB10-59A2-67DB-5F11496BD915}"/>
              </a:ext>
            </a:extLst>
          </p:cNvPr>
          <p:cNvSpPr txBox="1"/>
          <p:nvPr/>
        </p:nvSpPr>
        <p:spPr>
          <a:xfrm>
            <a:off x="2631142" y="5376672"/>
            <a:ext cx="6343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PINNs infers the Pressure of the flow over a coffee mug from Tomographic background oriented schlieren images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S. Cai et al., </a:t>
            </a:r>
            <a:r>
              <a:rPr lang="en-US" i="1" dirty="0">
                <a:solidFill>
                  <a:schemeClr val="bg1"/>
                </a:solidFill>
              </a:rPr>
              <a:t>JFM</a:t>
            </a:r>
            <a:r>
              <a:rPr lang="en-US" dirty="0">
                <a:solidFill>
                  <a:schemeClr val="bg1"/>
                </a:solidFill>
              </a:rPr>
              <a:t> (2021)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0329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C5D7B-EB54-827B-3474-47B7EC7B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3216A1-AE59-F7E3-F920-CD3105BD5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Scientific machine learning used?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9FC759-917A-7536-FC08-B130C4089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Surrogate modeling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2295E5B-01B2-CA25-5F70-D5128876ADB4}"/>
              </a:ext>
            </a:extLst>
          </p:cNvPr>
          <p:cNvGrpSpPr/>
          <p:nvPr/>
        </p:nvGrpSpPr>
        <p:grpSpPr>
          <a:xfrm>
            <a:off x="796550" y="1912643"/>
            <a:ext cx="4376738" cy="1675249"/>
            <a:chOff x="4186237" y="1449768"/>
            <a:chExt cx="4376738" cy="1675249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086B803-425C-9DE5-B9B2-29D30511ECB9}"/>
                </a:ext>
              </a:extLst>
            </p:cNvPr>
            <p:cNvCxnSpPr/>
            <p:nvPr/>
          </p:nvCxnSpPr>
          <p:spPr>
            <a:xfrm>
              <a:off x="4382691" y="1721720"/>
              <a:ext cx="3848101" cy="0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7159013-851C-58F9-EAC4-85A3AF82A441}"/>
                </a:ext>
              </a:extLst>
            </p:cNvPr>
            <p:cNvCxnSpPr/>
            <p:nvPr/>
          </p:nvCxnSpPr>
          <p:spPr>
            <a:xfrm>
              <a:off x="4382691" y="2859947"/>
              <a:ext cx="3848101" cy="0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54E096-5DA9-AD2A-D213-5DD805A4E6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77952" y="1468795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D3A6FEA-8B24-9E8B-1233-926660A3FB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16114" y="1462608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AB566D4-EE76-8693-213A-D4E6A0BF0F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5545" y="1462608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D3ECA18-C2BF-09CF-F222-01CBF8EDEB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6879" y="1464750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1EC2B65-575C-7B19-922D-1D8EEE702F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75041" y="1458563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EC2BE02-AB73-702B-0BA9-99A9860249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4472" y="1458563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46BCE87-8F18-F45F-7C31-237EB38D91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43825" y="1449768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60EED94-F68B-1FC7-2958-AE57F383DB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72000" y="2865905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5B42207-3F51-81BC-1890-0F62C1EFB4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10162" y="2859718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6A55826-D381-F25A-7E4B-4A103CFD05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39593" y="2859718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ADE68AA-1F92-3A7B-B7B3-EF3614DF93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0927" y="2861860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BD789E-5281-101A-1636-F0F7D56AFD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69089" y="2855673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96178E1-9199-F999-5F44-DB533FE714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8520" y="2855673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6FF8F74-6392-ED55-F197-F1706B6332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37873" y="2846878"/>
              <a:ext cx="247651" cy="259112"/>
            </a:xfrm>
            <a:prstGeom prst="line">
              <a:avLst/>
            </a:prstGeom>
            <a:ln w="38100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5CCC04E-3B2F-2734-29E8-EADBD7197B3E}"/>
                </a:ext>
              </a:extLst>
            </p:cNvPr>
            <p:cNvCxnSpPr/>
            <p:nvPr/>
          </p:nvCxnSpPr>
          <p:spPr>
            <a:xfrm>
              <a:off x="8230792" y="1727907"/>
              <a:ext cx="0" cy="111897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C2C1BBC-0C7D-5947-530E-38BCC2499C48}"/>
                </a:ext>
              </a:extLst>
            </p:cNvPr>
            <p:cNvSpPr txBox="1"/>
            <p:nvPr/>
          </p:nvSpPr>
          <p:spPr>
            <a:xfrm>
              <a:off x="8305800" y="2102726"/>
              <a:ext cx="2571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9E05949A-03EC-AB85-95DF-ABFA6BDE4532}"/>
                </a:ext>
              </a:extLst>
            </p:cNvPr>
            <p:cNvSpPr/>
            <p:nvPr/>
          </p:nvSpPr>
          <p:spPr>
            <a:xfrm>
              <a:off x="4186237" y="2015377"/>
              <a:ext cx="771525" cy="526174"/>
            </a:xfrm>
            <a:prstGeom prst="rightArrow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ΔP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8892E6-B8F7-9DD3-7F65-9BD2A523B4DB}"/>
                </a:ext>
              </a:extLst>
            </p:cNvPr>
            <p:cNvSpPr/>
            <p:nvPr/>
          </p:nvSpPr>
          <p:spPr>
            <a:xfrm>
              <a:off x="5357813" y="2599700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88B9208-5E44-FDB9-5591-5DB97A8B6FD5}"/>
                </a:ext>
              </a:extLst>
            </p:cNvPr>
            <p:cNvSpPr/>
            <p:nvPr/>
          </p:nvSpPr>
          <p:spPr>
            <a:xfrm>
              <a:off x="6233590" y="1884861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A8F5835-4B56-8D30-CD33-7EA8186BD252}"/>
                </a:ext>
              </a:extLst>
            </p:cNvPr>
            <p:cNvSpPr/>
            <p:nvPr/>
          </p:nvSpPr>
          <p:spPr>
            <a:xfrm>
              <a:off x="5678029" y="2255745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7ECEC09-C72D-0ED4-6894-A6A9D18D0B07}"/>
                </a:ext>
              </a:extLst>
            </p:cNvPr>
            <p:cNvSpPr/>
            <p:nvPr/>
          </p:nvSpPr>
          <p:spPr>
            <a:xfrm>
              <a:off x="7023173" y="2191501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915C606-030F-3508-0BB9-228A8B138D6A}"/>
                </a:ext>
              </a:extLst>
            </p:cNvPr>
            <p:cNvSpPr/>
            <p:nvPr/>
          </p:nvSpPr>
          <p:spPr>
            <a:xfrm>
              <a:off x="5686807" y="1941867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8E796DF-8806-EB77-AAAB-CAED1EB74C44}"/>
                </a:ext>
              </a:extLst>
            </p:cNvPr>
            <p:cNvSpPr/>
            <p:nvPr/>
          </p:nvSpPr>
          <p:spPr>
            <a:xfrm>
              <a:off x="6057775" y="2365157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915498C-38C2-A44C-C083-0D90ED4FE0E4}"/>
                </a:ext>
              </a:extLst>
            </p:cNvPr>
            <p:cNvSpPr/>
            <p:nvPr/>
          </p:nvSpPr>
          <p:spPr>
            <a:xfrm>
              <a:off x="6453302" y="2286445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369DC8A-7A6A-E0AA-28BC-C46A6D14B966}"/>
                </a:ext>
              </a:extLst>
            </p:cNvPr>
            <p:cNvSpPr/>
            <p:nvPr/>
          </p:nvSpPr>
          <p:spPr>
            <a:xfrm>
              <a:off x="6958496" y="2534478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6C36D33-BAE5-C684-A906-19C635227FB9}"/>
                </a:ext>
              </a:extLst>
            </p:cNvPr>
            <p:cNvSpPr/>
            <p:nvPr/>
          </p:nvSpPr>
          <p:spPr>
            <a:xfrm>
              <a:off x="6296407" y="2551467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CB1DC9A-6EA5-A0BC-EA3A-1C07B74F943D}"/>
                </a:ext>
              </a:extLst>
            </p:cNvPr>
            <p:cNvSpPr/>
            <p:nvPr/>
          </p:nvSpPr>
          <p:spPr>
            <a:xfrm>
              <a:off x="7533069" y="1929511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6153232-C6D9-8625-52BB-400C271EFDE5}"/>
                </a:ext>
              </a:extLst>
            </p:cNvPr>
            <p:cNvSpPr/>
            <p:nvPr/>
          </p:nvSpPr>
          <p:spPr>
            <a:xfrm>
              <a:off x="7382367" y="2390978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2FBC3A6A-BC3D-608A-EF97-732247F89575}"/>
                </a:ext>
              </a:extLst>
            </p:cNvPr>
            <p:cNvSpPr/>
            <p:nvPr/>
          </p:nvSpPr>
          <p:spPr>
            <a:xfrm>
              <a:off x="7643315" y="2516246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0DA412A-0813-B8EB-0923-91855E504221}"/>
                </a:ext>
              </a:extLst>
            </p:cNvPr>
            <p:cNvSpPr/>
            <p:nvPr/>
          </p:nvSpPr>
          <p:spPr>
            <a:xfrm>
              <a:off x="6780373" y="1990434"/>
              <a:ext cx="146304" cy="143500"/>
            </a:xfrm>
            <a:prstGeom prst="ellipse">
              <a:avLst/>
            </a:prstGeom>
            <a:solidFill>
              <a:srgbClr val="0070C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3787088D-4EA9-CCA7-5D2C-312FB781CF2B}"/>
                </a:ext>
              </a:extLst>
            </p:cNvPr>
            <p:cNvSpPr/>
            <p:nvPr/>
          </p:nvSpPr>
          <p:spPr>
            <a:xfrm>
              <a:off x="7664721" y="2199708"/>
              <a:ext cx="146304" cy="143500"/>
            </a:xfrm>
            <a:prstGeom prst="ellipse">
              <a:avLst/>
            </a:prstGeom>
            <a:solidFill>
              <a:srgbClr val="FFC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4030846-4D6F-5819-2A05-9C02E23EF0E7}"/>
                </a:ext>
              </a:extLst>
            </p:cNvPr>
            <p:cNvSpPr/>
            <p:nvPr/>
          </p:nvSpPr>
          <p:spPr>
            <a:xfrm>
              <a:off x="6754720" y="2234027"/>
              <a:ext cx="146304" cy="143500"/>
            </a:xfrm>
            <a:prstGeom prst="ellipse">
              <a:avLst/>
            </a:prstGeom>
            <a:solidFill>
              <a:srgbClr val="FFC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366AA4B-B023-BFFB-0DE5-ADF064370233}"/>
                </a:ext>
              </a:extLst>
            </p:cNvPr>
            <p:cNvSpPr/>
            <p:nvPr/>
          </p:nvSpPr>
          <p:spPr>
            <a:xfrm>
              <a:off x="6601889" y="2534478"/>
              <a:ext cx="146304" cy="143500"/>
            </a:xfrm>
            <a:prstGeom prst="ellipse">
              <a:avLst/>
            </a:prstGeom>
            <a:solidFill>
              <a:srgbClr val="FFC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E2142DAA-81C8-AC78-7B38-728F2FD33AE5}"/>
                </a:ext>
              </a:extLst>
            </p:cNvPr>
            <p:cNvSpPr/>
            <p:nvPr/>
          </p:nvSpPr>
          <p:spPr>
            <a:xfrm>
              <a:off x="5398935" y="1990434"/>
              <a:ext cx="146304" cy="143500"/>
            </a:xfrm>
            <a:prstGeom prst="ellipse">
              <a:avLst/>
            </a:prstGeom>
            <a:solidFill>
              <a:srgbClr val="FFC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6139A3C-11F6-FF7F-419B-3C6D68ED0E55}"/>
                </a:ext>
              </a:extLst>
            </p:cNvPr>
            <p:cNvSpPr/>
            <p:nvPr/>
          </p:nvSpPr>
          <p:spPr>
            <a:xfrm>
              <a:off x="5768721" y="2554599"/>
              <a:ext cx="146304" cy="143500"/>
            </a:xfrm>
            <a:prstGeom prst="ellipse">
              <a:avLst/>
            </a:prstGeom>
            <a:solidFill>
              <a:srgbClr val="FFC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8C58158-6CB4-11AB-E5FE-B81C1B37200F}"/>
                </a:ext>
              </a:extLst>
            </p:cNvPr>
            <p:cNvSpPr/>
            <p:nvPr/>
          </p:nvSpPr>
          <p:spPr>
            <a:xfrm>
              <a:off x="6078508" y="2097959"/>
              <a:ext cx="146304" cy="143500"/>
            </a:xfrm>
            <a:prstGeom prst="ellipse">
              <a:avLst/>
            </a:prstGeom>
            <a:solidFill>
              <a:srgbClr val="FFC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9C75637D-7308-095A-409F-A3242716C87F}"/>
                </a:ext>
              </a:extLst>
            </p:cNvPr>
            <p:cNvSpPr/>
            <p:nvPr/>
          </p:nvSpPr>
          <p:spPr>
            <a:xfrm>
              <a:off x="7166179" y="1864914"/>
              <a:ext cx="146304" cy="143500"/>
            </a:xfrm>
            <a:prstGeom prst="ellipse">
              <a:avLst/>
            </a:prstGeom>
            <a:solidFill>
              <a:srgbClr val="FFC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6" name="Picture 45">
            <a:extLst>
              <a:ext uri="{FF2B5EF4-FFF2-40B4-BE49-F238E27FC236}">
                <a16:creationId xmlns:a16="http://schemas.microsoft.com/office/drawing/2014/main" id="{725C2B4D-03E7-51FD-8A71-68658077E3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153" y="3917472"/>
            <a:ext cx="3902471" cy="2926853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7C8B6C3B-A345-00E2-31D4-79A16385970C}"/>
              </a:ext>
            </a:extLst>
          </p:cNvPr>
          <p:cNvSpPr txBox="1"/>
          <p:nvPr/>
        </p:nvSpPr>
        <p:spPr>
          <a:xfrm>
            <a:off x="6289458" y="5638401"/>
            <a:ext cx="5087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MOR-physics learns dynamics of colloidal system from molecular dynamics simulations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R. Patel et al., </a:t>
            </a:r>
            <a:r>
              <a:rPr lang="en-US" i="1" dirty="0">
                <a:solidFill>
                  <a:schemeClr val="bg1"/>
                </a:solidFill>
              </a:rPr>
              <a:t>CMAME</a:t>
            </a:r>
            <a:r>
              <a:rPr lang="en-US" dirty="0">
                <a:solidFill>
                  <a:schemeClr val="bg1"/>
                </a:solidFill>
              </a:rPr>
              <a:t> (2021)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A71E9BE-2537-79DA-5690-23731D836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008" y="1795513"/>
            <a:ext cx="4699048" cy="388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81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C5D7B-EB54-827B-3474-47B7EC7B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3216A1-AE59-F7E3-F920-CD3105BD5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Scientific machine learning used?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9FC759-917A-7536-FC08-B130C4089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 Identification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D508E5-C9B4-B33F-38C6-4819450834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9"/>
          <a:stretch/>
        </p:blipFill>
        <p:spPr>
          <a:xfrm>
            <a:off x="2156792" y="1861930"/>
            <a:ext cx="7772400" cy="38184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9988E2-21C6-B052-CAF2-71BF21976EB7}"/>
              </a:ext>
            </a:extLst>
          </p:cNvPr>
          <p:cNvSpPr txBox="1"/>
          <p:nvPr/>
        </p:nvSpPr>
        <p:spPr>
          <a:xfrm>
            <a:off x="2871428" y="5634431"/>
            <a:ext cx="6343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Gaussian process is used to recover a PDE from data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M. </a:t>
            </a:r>
            <a:r>
              <a:rPr lang="en-US" dirty="0" err="1">
                <a:solidFill>
                  <a:schemeClr val="bg1"/>
                </a:solidFill>
              </a:rPr>
              <a:t>Raissi</a:t>
            </a:r>
            <a:r>
              <a:rPr lang="en-US" dirty="0">
                <a:solidFill>
                  <a:schemeClr val="bg1"/>
                </a:solidFill>
              </a:rPr>
              <a:t> and G. </a:t>
            </a:r>
            <a:r>
              <a:rPr lang="en-US" dirty="0" err="1">
                <a:solidFill>
                  <a:schemeClr val="bg1"/>
                </a:solidFill>
              </a:rPr>
              <a:t>Karniadakis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i="1" dirty="0">
                <a:solidFill>
                  <a:schemeClr val="bg1"/>
                </a:solidFill>
              </a:rPr>
              <a:t>JCP</a:t>
            </a:r>
            <a:r>
              <a:rPr lang="en-US" dirty="0">
                <a:solidFill>
                  <a:schemeClr val="bg1"/>
                </a:solidFill>
              </a:rPr>
              <a:t> (2018)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720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C5D7B-EB54-827B-3474-47B7EC7B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3216A1-AE59-F7E3-F920-CD3105BD5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Scientific machine learning used?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9FC759-917A-7536-FC08-B130C40896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Digital Twins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50D1E4-A3EF-E407-0E81-856F28D29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836" y="1828440"/>
            <a:ext cx="6801204" cy="4222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346BFB-66E5-C3B8-9BEB-6EBD8F2FAA34}"/>
              </a:ext>
            </a:extLst>
          </p:cNvPr>
          <p:cNvSpPr txBox="1"/>
          <p:nvPr/>
        </p:nvSpPr>
        <p:spPr>
          <a:xfrm>
            <a:off x="1301257" y="6087393"/>
            <a:ext cx="10080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An Earth digital twin - combining MODIS and </a:t>
            </a:r>
            <a:r>
              <a:rPr lang="en-US" dirty="0" err="1">
                <a:solidFill>
                  <a:schemeClr val="bg1"/>
                </a:solidFill>
              </a:rPr>
              <a:t>Cloudsat</a:t>
            </a:r>
            <a:r>
              <a:rPr lang="en-US" dirty="0">
                <a:solidFill>
                  <a:schemeClr val="bg1"/>
                </a:solidFill>
              </a:rPr>
              <a:t> observations with ECMWF simulations</a:t>
            </a:r>
            <a:br>
              <a:rPr lang="en-US" baseline="30000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Bauer et al., </a:t>
            </a:r>
            <a:r>
              <a:rPr lang="en-US" i="1" dirty="0">
                <a:solidFill>
                  <a:schemeClr val="bg1"/>
                </a:solidFill>
              </a:rPr>
              <a:t>Nature Computational Science</a:t>
            </a:r>
            <a:r>
              <a:rPr lang="en-US" dirty="0">
                <a:solidFill>
                  <a:schemeClr val="bg1"/>
                </a:solidFill>
              </a:rPr>
              <a:t>, 2021</a:t>
            </a:r>
          </a:p>
        </p:txBody>
      </p:sp>
    </p:spTree>
    <p:extLst>
      <p:ext uri="{BB962C8B-B14F-4D97-AF65-F5344CB8AC3E}">
        <p14:creationId xmlns:p14="http://schemas.microsoft.com/office/powerpoint/2010/main" val="3597568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19DA96C-7AC6-B7F2-B27E-86B4ED206B7A}"/>
              </a:ext>
            </a:extLst>
          </p:cNvPr>
          <p:cNvCxnSpPr>
            <a:cxnSpLocks/>
          </p:cNvCxnSpPr>
          <p:nvPr/>
        </p:nvCxnSpPr>
        <p:spPr>
          <a:xfrm>
            <a:off x="3604591" y="2372139"/>
            <a:ext cx="1524001" cy="10568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1C29F56-F6DB-0629-0341-96A7098BDC4D}"/>
              </a:ext>
            </a:extLst>
          </p:cNvPr>
          <p:cNvCxnSpPr>
            <a:cxnSpLocks/>
          </p:cNvCxnSpPr>
          <p:nvPr/>
        </p:nvCxnSpPr>
        <p:spPr>
          <a:xfrm flipV="1">
            <a:off x="3604591" y="4056185"/>
            <a:ext cx="1524001" cy="87031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0B71F20-5A48-0B10-13BE-62024E0A972C}"/>
              </a:ext>
            </a:extLst>
          </p:cNvPr>
          <p:cNvCxnSpPr>
            <a:cxnSpLocks/>
          </p:cNvCxnSpPr>
          <p:nvPr/>
        </p:nvCxnSpPr>
        <p:spPr>
          <a:xfrm flipH="1" flipV="1">
            <a:off x="6096000" y="4056185"/>
            <a:ext cx="1613451" cy="8272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FB2F70F-D3AB-D4F3-F6B2-56BC5365299E}"/>
              </a:ext>
            </a:extLst>
          </p:cNvPr>
          <p:cNvCxnSpPr>
            <a:cxnSpLocks/>
          </p:cNvCxnSpPr>
          <p:nvPr/>
        </p:nvCxnSpPr>
        <p:spPr>
          <a:xfrm flipH="1">
            <a:off x="6096000" y="2461592"/>
            <a:ext cx="1772477" cy="96740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5">
            <a:extLst>
              <a:ext uri="{FF2B5EF4-FFF2-40B4-BE49-F238E27FC236}">
                <a16:creationId xmlns:a16="http://schemas.microsoft.com/office/drawing/2014/main" id="{EED0AF18-2C6A-975D-6991-22E4EC1DD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scientific machine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7C7A48-81A8-AF33-49B6-E1E2EAD3BC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</p:spPr>
        <p:txBody>
          <a:bodyPr/>
          <a:lstStyle/>
          <a:p>
            <a:fld id="{6FB6B91F-BB11-E946-B7F6-1372EDB8DEC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159AB7-ADB0-AC38-652A-B689C08BBC80}"/>
              </a:ext>
            </a:extLst>
          </p:cNvPr>
          <p:cNvSpPr/>
          <p:nvPr/>
        </p:nvSpPr>
        <p:spPr>
          <a:xfrm>
            <a:off x="2564295" y="1977887"/>
            <a:ext cx="1610139" cy="7885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Physics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BFADC36-BD6B-8450-3312-42577981B6CA}"/>
              </a:ext>
            </a:extLst>
          </p:cNvPr>
          <p:cNvSpPr/>
          <p:nvPr/>
        </p:nvSpPr>
        <p:spPr>
          <a:xfrm>
            <a:off x="5049077" y="3174409"/>
            <a:ext cx="1139688" cy="113968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SciML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AACFE-0B12-7325-38B8-092E6AB474A2}"/>
              </a:ext>
            </a:extLst>
          </p:cNvPr>
          <p:cNvSpPr/>
          <p:nvPr/>
        </p:nvSpPr>
        <p:spPr>
          <a:xfrm>
            <a:off x="2564295" y="4613267"/>
            <a:ext cx="1610139" cy="7885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Statistics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E6A199-FD26-1E13-F940-8473B5B772E5}"/>
              </a:ext>
            </a:extLst>
          </p:cNvPr>
          <p:cNvSpPr/>
          <p:nvPr/>
        </p:nvSpPr>
        <p:spPr>
          <a:xfrm>
            <a:off x="7063409" y="4532244"/>
            <a:ext cx="1610139" cy="7885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Engineering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1C0A28-48CE-4A33-ACC1-E65B4B75BC6C}"/>
              </a:ext>
            </a:extLst>
          </p:cNvPr>
          <p:cNvSpPr/>
          <p:nvPr/>
        </p:nvSpPr>
        <p:spPr>
          <a:xfrm>
            <a:off x="7149546" y="2058951"/>
            <a:ext cx="1610139" cy="7885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3117587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A2278DB-504C-2389-CD9D-B3272412FEA7}"/>
              </a:ext>
            </a:extLst>
          </p:cNvPr>
          <p:cNvCxnSpPr>
            <a:cxnSpLocks/>
          </p:cNvCxnSpPr>
          <p:nvPr/>
        </p:nvCxnSpPr>
        <p:spPr>
          <a:xfrm flipH="1">
            <a:off x="4737883" y="2484051"/>
            <a:ext cx="710650" cy="8353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0F3FFF9-91CB-E973-7BB0-AC56A85EA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Topics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C9FFE7-4C1C-0B8F-8F4A-A467081B74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D78E0E-53BD-6576-9A1F-9C873AEFC2B2}"/>
              </a:ext>
            </a:extLst>
          </p:cNvPr>
          <p:cNvSpPr/>
          <p:nvPr/>
        </p:nvSpPr>
        <p:spPr>
          <a:xfrm>
            <a:off x="5498592" y="1478780"/>
            <a:ext cx="1463040" cy="9022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TensorFlow Basics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C8FDAD-691D-8E78-6793-740E1AE1A409}"/>
              </a:ext>
            </a:extLst>
          </p:cNvPr>
          <p:cNvSpPr/>
          <p:nvPr/>
        </p:nvSpPr>
        <p:spPr>
          <a:xfrm>
            <a:off x="3462528" y="3408228"/>
            <a:ext cx="1463040" cy="9022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Neural Networks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3A2354-8DF7-5E5C-0275-B72A1D8C28DA}"/>
              </a:ext>
            </a:extLst>
          </p:cNvPr>
          <p:cNvSpPr/>
          <p:nvPr/>
        </p:nvSpPr>
        <p:spPr>
          <a:xfrm>
            <a:off x="2194560" y="5248805"/>
            <a:ext cx="1463040" cy="12071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Physics Informed Neural Networks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47C9A5-2BE6-C971-4B57-B1B40FE6BCAC}"/>
              </a:ext>
            </a:extLst>
          </p:cNvPr>
          <p:cNvSpPr/>
          <p:nvPr/>
        </p:nvSpPr>
        <p:spPr>
          <a:xfrm>
            <a:off x="4550198" y="5248805"/>
            <a:ext cx="1463040" cy="9022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Operator Learning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12D286-62D4-CC69-6D75-ACDED6C05A51}"/>
              </a:ext>
            </a:extLst>
          </p:cNvPr>
          <p:cNvSpPr/>
          <p:nvPr/>
        </p:nvSpPr>
        <p:spPr>
          <a:xfrm>
            <a:off x="7464913" y="3408228"/>
            <a:ext cx="1463040" cy="9022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Bayesian inference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068B111-E7A0-4D06-F4CC-8FF5B6427F8C}"/>
              </a:ext>
            </a:extLst>
          </p:cNvPr>
          <p:cNvSpPr/>
          <p:nvPr/>
        </p:nvSpPr>
        <p:spPr>
          <a:xfrm>
            <a:off x="7476278" y="5242775"/>
            <a:ext cx="1463040" cy="9022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Gaussian Processes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2F4902B-6C0D-34AC-E672-A7C6CC77AA52}"/>
              </a:ext>
            </a:extLst>
          </p:cNvPr>
          <p:cNvCxnSpPr>
            <a:cxnSpLocks/>
          </p:cNvCxnSpPr>
          <p:nvPr/>
        </p:nvCxnSpPr>
        <p:spPr>
          <a:xfrm>
            <a:off x="7059168" y="2484051"/>
            <a:ext cx="573024" cy="8353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C2105D0-B9E2-4A85-5C66-15745C3E8038}"/>
              </a:ext>
            </a:extLst>
          </p:cNvPr>
          <p:cNvCxnSpPr>
            <a:cxnSpLocks/>
          </p:cNvCxnSpPr>
          <p:nvPr/>
        </p:nvCxnSpPr>
        <p:spPr>
          <a:xfrm>
            <a:off x="8245616" y="4493887"/>
            <a:ext cx="0" cy="6195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8BFCFE4-C366-3E58-B447-B2A9430D604A}"/>
              </a:ext>
            </a:extLst>
          </p:cNvPr>
          <p:cNvCxnSpPr>
            <a:cxnSpLocks/>
          </p:cNvCxnSpPr>
          <p:nvPr/>
        </p:nvCxnSpPr>
        <p:spPr>
          <a:xfrm>
            <a:off x="4550198" y="4493888"/>
            <a:ext cx="378777" cy="61959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A9DB0D8-766F-0A88-C103-8BD5CEE1DC80}"/>
              </a:ext>
            </a:extLst>
          </p:cNvPr>
          <p:cNvCxnSpPr>
            <a:cxnSpLocks/>
          </p:cNvCxnSpPr>
          <p:nvPr/>
        </p:nvCxnSpPr>
        <p:spPr>
          <a:xfrm flipH="1">
            <a:off x="3244621" y="4493887"/>
            <a:ext cx="570650" cy="6195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69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E87683C-25FB-F1EB-BE43-265D5C611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0EC5F32-34BD-093A-A207-C12868F47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866960-3601-8B45-3F2F-5BF1D4A99A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Day 1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AE005D0-8123-6848-23FD-19212DE579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950103"/>
              </p:ext>
            </p:extLst>
          </p:nvPr>
        </p:nvGraphicFramePr>
        <p:xfrm>
          <a:off x="879856" y="2095029"/>
          <a:ext cx="1043228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600">
                  <a:extLst>
                    <a:ext uri="{9D8B030D-6E8A-4147-A177-3AD203B41FA5}">
                      <a16:colId xmlns:a16="http://schemas.microsoft.com/office/drawing/2014/main" val="143775424"/>
                    </a:ext>
                  </a:extLst>
                </a:gridCol>
                <a:gridCol w="7790688">
                  <a:extLst>
                    <a:ext uri="{9D8B030D-6E8A-4147-A177-3AD203B41FA5}">
                      <a16:colId xmlns:a16="http://schemas.microsoft.com/office/drawing/2014/main" val="1840235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653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9:00am – 9:45am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Introduction and TensorFlow basics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110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9:45am 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– </a:t>
                      </a:r>
                      <a:r>
                        <a:rPr lang="en-US" dirty="0"/>
                        <a:t>10:15am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Neural networks 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606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10:15am – 10:30am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Coffee 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3401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10:30am – 11:30am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Neural networks II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956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11:30am – 1:30pm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Lunch/Free Time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9360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1:30pm – 4:00pm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Physics informed neural networks and inverse problems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5493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4:00pm – 4:30pm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Coffee 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6617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4:30pm – 5:00pm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Bayesian inference and Gaussian Processes 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1129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2259692"/>
      </p:ext>
    </p:extLst>
  </p:cSld>
  <p:clrMapOvr>
    <a:masterClrMapping/>
  </p:clrMapOvr>
</p:sld>
</file>

<file path=ppt/theme/theme1.xml><?xml version="1.0" encoding="utf-8"?>
<a:theme xmlns:a="http://schemas.openxmlformats.org/drawingml/2006/main" name="SandiaBrand">
  <a:themeElements>
    <a:clrScheme name="Sandia Brand">
      <a:dk1>
        <a:srgbClr val="1B1B1B"/>
      </a:dk1>
      <a:lt1>
        <a:srgbClr val="FFFFFF"/>
      </a:lt1>
      <a:dk2>
        <a:srgbClr val="0075A9"/>
      </a:dk2>
      <a:lt2>
        <a:srgbClr val="7D8EA0"/>
      </a:lt2>
      <a:accent1>
        <a:srgbClr val="00ACCF"/>
      </a:accent1>
      <a:accent2>
        <a:srgbClr val="287968"/>
      </a:accent2>
      <a:accent3>
        <a:srgbClr val="69B244"/>
      </a:accent3>
      <a:accent4>
        <a:srgbClr val="EC8A00"/>
      </a:accent4>
      <a:accent5>
        <a:srgbClr val="C41D24"/>
      </a:accent5>
      <a:accent6>
        <a:srgbClr val="8A2B78"/>
      </a:accent6>
      <a:hlink>
        <a:srgbClr val="007F9B"/>
      </a:hlink>
      <a:folHlink>
        <a:srgbClr val="0275A9"/>
      </a:folHlink>
    </a:clrScheme>
    <a:fontScheme name="Sandia Brand">
      <a:majorFont>
        <a:latin typeface="Exo 2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spcBef>
            <a:spcPts val="1000"/>
          </a:spcBef>
          <a:spcAft>
            <a:spcPts val="600"/>
          </a:spcAft>
          <a:defRPr dirty="0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andiaBrand" id="{1968AAD6-CBA6-064F-9237-4007AAEE23B9}" vid="{2E5380AC-16C9-734E-8236-37757CA639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SandiaBrandMSTheme</Template>
  <TotalTime>40469</TotalTime>
  <Words>1625</Words>
  <Application>Microsoft Macintosh PowerPoint</Application>
  <PresentationFormat>Widescreen</PresentationFormat>
  <Paragraphs>246</Paragraphs>
  <Slides>27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Apple Symbols</vt:lpstr>
      <vt:lpstr>Arial</vt:lpstr>
      <vt:lpstr>Calibri</vt:lpstr>
      <vt:lpstr>Courier New</vt:lpstr>
      <vt:lpstr>Exo 2</vt:lpstr>
      <vt:lpstr>Exo 2 Semi Bold</vt:lpstr>
      <vt:lpstr>Monaco</vt:lpstr>
      <vt:lpstr>Open Sans</vt:lpstr>
      <vt:lpstr>Open Sans SemiBold</vt:lpstr>
      <vt:lpstr>Verdana</vt:lpstr>
      <vt:lpstr>Wingdings</vt:lpstr>
      <vt:lpstr>SandiaBrand</vt:lpstr>
      <vt:lpstr>Scientific Machine Learning and Tensorflow tutorial</vt:lpstr>
      <vt:lpstr>The goal of scientific machine learning</vt:lpstr>
      <vt:lpstr>Where is Scientific machine learning used?</vt:lpstr>
      <vt:lpstr>Where is Scientific machine learning used?</vt:lpstr>
      <vt:lpstr>Where is Scientific machine learning used?</vt:lpstr>
      <vt:lpstr>Where is Scientific machine learning used?</vt:lpstr>
      <vt:lpstr>Components of scientific machine learning</vt:lpstr>
      <vt:lpstr>Tutorial Topics</vt:lpstr>
      <vt:lpstr>schedule</vt:lpstr>
      <vt:lpstr>schedule</vt:lpstr>
      <vt:lpstr>PowerPoint Presentation</vt:lpstr>
      <vt:lpstr>Tensorflow vs. numpy</vt:lpstr>
      <vt:lpstr>Tensorflow example code</vt:lpstr>
      <vt:lpstr>Tensorflow example code</vt:lpstr>
      <vt:lpstr>Tensorflow example code</vt:lpstr>
      <vt:lpstr>Tensorflow example code</vt:lpstr>
      <vt:lpstr>Tensorflow example code</vt:lpstr>
      <vt:lpstr>Tensorflow example code</vt:lpstr>
      <vt:lpstr>Tips and tricks</vt:lpstr>
      <vt:lpstr>Hands on exercises</vt:lpstr>
      <vt:lpstr>Jupyter Notebook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Hatfield, Laura Emily</dc:creator>
  <cp:lastModifiedBy>Patel, Ravi Ghanshyam</cp:lastModifiedBy>
  <cp:revision>366</cp:revision>
  <dcterms:created xsi:type="dcterms:W3CDTF">2023-03-17T19:55:08Z</dcterms:created>
  <dcterms:modified xsi:type="dcterms:W3CDTF">2024-01-31T20:53:51Z</dcterms:modified>
</cp:coreProperties>
</file>

<file path=docProps/thumbnail.jpeg>
</file>